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3" r:id="rId1"/>
  </p:sldMasterIdLst>
  <p:notesMasterIdLst>
    <p:notesMasterId r:id="rId14"/>
  </p:notesMasterIdLst>
  <p:sldIdLst>
    <p:sldId id="256" r:id="rId2"/>
    <p:sldId id="257" r:id="rId3"/>
    <p:sldId id="259" r:id="rId4"/>
    <p:sldId id="265" r:id="rId5"/>
    <p:sldId id="266" r:id="rId6"/>
    <p:sldId id="268" r:id="rId7"/>
    <p:sldId id="261" r:id="rId8"/>
    <p:sldId id="270" r:id="rId9"/>
    <p:sldId id="262" r:id="rId10"/>
    <p:sldId id="269" r:id="rId11"/>
    <p:sldId id="271" r:id="rId12"/>
    <p:sldId id="272"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600E"/>
    <a:srgbClr val="AC9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120" y="7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020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dcbd90b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dcbd90b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74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2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5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4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13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47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9144000" cy="51435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2">
                    <a:lumMod val="7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rgbClr val="FFFFFF"/>
                </a:solidFill>
                <a:latin typeface="+mn-lt"/>
              </a:defRPr>
            </a:lvl1pPr>
          </a:lstStyle>
          <a:p>
            <a:fld id="{B61BEF0D-F0BB-DE4B-95CE-6DB70DBA9567}" type="datetimeFigureOut">
              <a:rPr lang="en-US" smtClean="0"/>
              <a:pPr/>
              <a:t>7/18/2023</a:t>
            </a:fld>
            <a:endParaRPr lang="en-US" dirty="0"/>
          </a:p>
        </p:txBody>
      </p:sp>
      <p:sp>
        <p:nvSpPr>
          <p:cNvPr id="21" name="Footer Placeholder 20"/>
          <p:cNvSpPr>
            <a:spLocks noGrp="1"/>
          </p:cNvSpPr>
          <p:nvPr>
            <p:ph type="ftr" sz="quarter" idx="11"/>
          </p:nvPr>
        </p:nvSpPr>
        <p:spPr>
          <a:xfrm>
            <a:off x="1090422" y="3909060"/>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742172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9634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1336195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extLst>
      <p:ext uri="{BB962C8B-B14F-4D97-AF65-F5344CB8AC3E}">
        <p14:creationId xmlns:p14="http://schemas.microsoft.com/office/powerpoint/2010/main" val="421715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2492524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16" name="Rectangle 15"/>
          <p:cNvSpPr/>
          <p:nvPr/>
        </p:nvSpPr>
        <p:spPr>
          <a:xfrm>
            <a:off x="8838" y="0"/>
            <a:ext cx="9144000" cy="51435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tabLst>
                <a:tab pos="1975247" algn="l"/>
              </a:tabLst>
              <a:defRPr sz="1200">
                <a:solidFill>
                  <a:schemeClr val="tx2"/>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rgbClr val="FFFFFF"/>
                </a:solidFill>
                <a:latin typeface="+mn-lt"/>
                <a:ea typeface="+mn-ea"/>
                <a:cs typeface="+mn-cs"/>
              </a:defRPr>
            </a:lvl1p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11"/>
          </p:nvPr>
        </p:nvSpPr>
        <p:spPr>
          <a:xfrm>
            <a:off x="1090422" y="3909060"/>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9060"/>
            <a:ext cx="1584198" cy="171450"/>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40315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764165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350" b="0">
                <a:solidFill>
                  <a:schemeClr val="tx2"/>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385439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01565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9195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5" name="Rectangle 14"/>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chemeClr val="tx1"/>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4350" y="457200"/>
            <a:ext cx="58293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2A54C80-263E-416B-A8E0-580EDEADCBDC}" type="datetimeFigureOut">
              <a:rPr lang="en-US" smtClean="0"/>
              <a:t>7/18/2023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2" name="Rectangle 11"/>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41219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chemeClr val="tx1"/>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6">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61BEF0D-F0BB-DE4B-95CE-6DB70DBA9567}" type="datetimeFigureOut">
              <a:rPr lang="en-US" smtClean="0"/>
              <a:pPr/>
              <a:t>7/18/2023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0" name="Rectangle 9"/>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80199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92098" y="4660901"/>
            <a:ext cx="2057400" cy="192024"/>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3"/>
          </p:nvPr>
        </p:nvSpPr>
        <p:spPr>
          <a:xfrm>
            <a:off x="2617470" y="4660901"/>
            <a:ext cx="3909060" cy="192024"/>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761401" y="4660901"/>
            <a:ext cx="1097280" cy="192024"/>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8" name="Rectangle 7"/>
          <p:cNvSpPr/>
          <p:nvPr/>
        </p:nvSpPr>
        <p:spPr>
          <a:xfrm>
            <a:off x="278892" y="281178"/>
            <a:ext cx="8586216" cy="4581144"/>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3090416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685800" rtl="0" eaLnBrk="1" latinLnBrk="0" hangingPunct="1">
        <a:lnSpc>
          <a:spcPct val="90000"/>
        </a:lnSpc>
        <a:spcBef>
          <a:spcPct val="0"/>
        </a:spcBef>
        <a:buNone/>
        <a:defRPr kumimoji="1"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kumimoji="1"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hyperlink" Target="https://sketchfab.com/3d-models/low-poly-desert-87f3124d9d2743c4986cdcedce269bae" TargetMode="External"/><Relationship Id="rId13" Type="http://schemas.openxmlformats.org/officeDocument/2006/relationships/hyperlink" Target="https://materialforwardvfx.wixsite.com/materialforward/asset" TargetMode="External"/><Relationship Id="rId3" Type="http://schemas.openxmlformats.org/officeDocument/2006/relationships/hyperlink" Target="http://marupeke296.com/NGDV_No2_CSVTable.html" TargetMode="External"/><Relationship Id="rId7" Type="http://schemas.openxmlformats.org/officeDocument/2006/relationships/hyperlink" Target="https://www.mixamo.com/#/?page=1&amp;type=Character" TargetMode="External"/><Relationship Id="rId12" Type="http://schemas.openxmlformats.org/officeDocument/2006/relationships/hyperlink" Target="https://nureyon.com/mouse-1?pattern=2"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soundeffect-lab.info/sound/battle/" TargetMode="External"/><Relationship Id="rId11" Type="http://schemas.openxmlformats.org/officeDocument/2006/relationships/hyperlink" Target="http://www.etaro.net/archives/5325" TargetMode="External"/><Relationship Id="rId5" Type="http://schemas.openxmlformats.org/officeDocument/2006/relationships/hyperlink" Target="https://dova-s.jp/bgm/play17228.html" TargetMode="External"/><Relationship Id="rId10" Type="http://schemas.openxmlformats.org/officeDocument/2006/relationships/hyperlink" Target="http://www.etaro.net/archives/6388" TargetMode="External"/><Relationship Id="rId4" Type="http://schemas.openxmlformats.org/officeDocument/2006/relationships/hyperlink" Target="https://dova-s.jp/bgm/play1499.html" TargetMode="External"/><Relationship Id="rId9" Type="http://schemas.openxmlformats.org/officeDocument/2006/relationships/hyperlink" Target="https://sketchfab.com/3d-models/anime-starry-night-db0952ccd1ee4c77a1a07709b3d4f4f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cap="none" dirty="0" smtClean="0">
                <a:solidFill>
                  <a:srgbClr val="C00000"/>
                </a:solidFill>
              </a:rPr>
              <a:t>Ravine Bottom</a:t>
            </a:r>
            <a:endParaRPr lang="en-US" cap="none" dirty="0">
              <a:solidFill>
                <a:srgbClr val="C00000"/>
              </a:solidFill>
            </a:endParaRPr>
          </a:p>
        </p:txBody>
      </p:sp>
      <p:sp>
        <p:nvSpPr>
          <p:cNvPr id="55" name="Google Shape;55;p13"/>
          <p:cNvSpPr txBox="1">
            <a:spLocks noGrp="1"/>
          </p:cNvSpPr>
          <p:nvPr>
            <p:ph type="subTitle" idx="1"/>
          </p:nvPr>
        </p:nvSpPr>
        <p:spPr>
          <a:prstGeom prst="rect">
            <a:avLst/>
          </a:prstGeom>
          <a:ln>
            <a:noFill/>
          </a:ln>
        </p:spPr>
        <p:txBody>
          <a:bodyPr spcFirstLastPara="1" wrap="square" lIns="91425" tIns="91425" rIns="91425" bIns="91425" anchor="t" anchorCtr="0">
            <a:normAutofit fontScale="92500" lnSpcReduction="10000"/>
          </a:bodyPr>
          <a:lstStyle/>
          <a:p>
            <a:pPr marL="0" lvl="0" indent="0" algn="r" rtl="0">
              <a:spcBef>
                <a:spcPts val="0"/>
              </a:spcBef>
              <a:spcAft>
                <a:spcPts val="0"/>
              </a:spcAft>
              <a:buNone/>
            </a:pPr>
            <a:r>
              <a:rPr lang="ja" dirty="0" smtClean="0">
                <a:solidFill>
                  <a:srgbClr val="C00000"/>
                </a:solidFill>
              </a:rPr>
              <a:t>名前</a:t>
            </a:r>
            <a:r>
              <a:rPr lang="en-US" altLang="ja" dirty="0" smtClean="0">
                <a:solidFill>
                  <a:srgbClr val="C00000"/>
                </a:solidFill>
              </a:rPr>
              <a:t>:</a:t>
            </a:r>
            <a:r>
              <a:rPr lang="ja-JP" altLang="en-US" dirty="0" smtClean="0">
                <a:solidFill>
                  <a:srgbClr val="C00000"/>
                </a:solidFill>
              </a:rPr>
              <a:t>　福島　慶悟</a:t>
            </a:r>
            <a:endParaRPr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９</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実際のソースファイル</a:t>
            </a:r>
            <a:r>
              <a:rPr lang="en-US" altLang="ja-JP" sz="3100"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回避処理の途中まで</a:t>
            </a:r>
            <a:r>
              <a:rPr lang="en-US" altLang="ja-JP" sz="3100" dirty="0" smtClean="0">
                <a:latin typeface="ＭＳ 明朝" panose="02020609040205080304" pitchFamily="17" charset="-128"/>
                <a:ea typeface="ＭＳ 明朝" panose="02020609040205080304" pitchFamily="17" charset="-128"/>
              </a:rPr>
              <a:t>)</a:t>
            </a:r>
            <a:endParaRPr sz="1800" dirty="0">
              <a:latin typeface="ＭＳ 明朝" panose="02020609040205080304" pitchFamily="17" charset="-128"/>
              <a:ea typeface="ＭＳ 明朝" panose="02020609040205080304" pitchFamily="17"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70" y="1233157"/>
            <a:ext cx="6053335" cy="3416727"/>
          </a:xfrm>
          <a:prstGeom prst="rect">
            <a:avLst/>
          </a:prstGeom>
        </p:spPr>
      </p:pic>
    </p:spTree>
    <p:extLst>
      <p:ext uri="{BB962C8B-B14F-4D97-AF65-F5344CB8AC3E}">
        <p14:creationId xmlns:p14="http://schemas.microsoft.com/office/powerpoint/2010/main" val="23342373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en-US" altLang="ja" sz="3200" dirty="0" smtClean="0">
                <a:latin typeface="ＭＳ 明朝" panose="02020609040205080304" pitchFamily="17" charset="-128"/>
                <a:ea typeface="ＭＳ 明朝" panose="02020609040205080304" pitchFamily="17" charset="-128"/>
              </a:rPr>
              <a:t>10</a:t>
            </a:r>
            <a:r>
              <a:rPr lang="ja" sz="3200" dirty="0" smtClean="0">
                <a:latin typeface="ＭＳ 明朝" panose="02020609040205080304" pitchFamily="17" charset="-128"/>
                <a:ea typeface="ＭＳ 明朝" panose="02020609040205080304" pitchFamily="17" charset="-128"/>
              </a:rPr>
              <a:t>．</a:t>
            </a:r>
            <a:r>
              <a:rPr lang="ja-JP" altLang="en-US" sz="3200" dirty="0" smtClean="0">
                <a:latin typeface="ＭＳ 明朝" panose="02020609040205080304" pitchFamily="17" charset="-128"/>
                <a:ea typeface="ＭＳ 明朝" panose="02020609040205080304" pitchFamily="17" charset="-128"/>
              </a:rPr>
              <a:t>まとめ</a:t>
            </a:r>
            <a:r>
              <a:rPr lang="en-US" altLang="ja-JP" sz="2800" dirty="0"/>
              <a:t/>
            </a:r>
            <a:br>
              <a:rPr lang="en-US" altLang="ja-JP" sz="2800" dirty="0"/>
            </a:br>
            <a:endParaRPr lang="en-US" sz="3200" dirty="0"/>
          </a:p>
        </p:txBody>
      </p:sp>
      <p:sp>
        <p:nvSpPr>
          <p:cNvPr id="4" name="正方形/長方形 3"/>
          <p:cNvSpPr/>
          <p:nvPr/>
        </p:nvSpPr>
        <p:spPr>
          <a:xfrm>
            <a:off x="419100" y="2124603"/>
            <a:ext cx="8191500" cy="1175706"/>
          </a:xfrm>
          <a:prstGeom prst="rect">
            <a:avLst/>
          </a:prstGeom>
        </p:spPr>
        <p:txBody>
          <a:bodyPr wrap="square">
            <a:spAutoFit/>
          </a:bodyPr>
          <a:lstStyle/>
          <a:p>
            <a:pPr marL="0" indent="0">
              <a:lnSpc>
                <a:spcPct val="120000"/>
              </a:lnSpc>
              <a:spcAft>
                <a:spcPts val="1200"/>
              </a:spcAft>
              <a:buNone/>
            </a:pPr>
            <a:r>
              <a:rPr lang="ja-JP" altLang="en-US" b="1" dirty="0" smtClean="0">
                <a:solidFill>
                  <a:schemeClr val="tx1"/>
                </a:solidFill>
                <a:latin typeface="ＭＳ 明朝" panose="02020609040205080304" pitchFamily="17" charset="-128"/>
                <a:ea typeface="ＭＳ 明朝" panose="02020609040205080304" pitchFamily="17" charset="-128"/>
              </a:rPr>
              <a:t>ネット</a:t>
            </a:r>
            <a:r>
              <a:rPr lang="ja-JP" altLang="en-US" b="1" dirty="0" smtClean="0">
                <a:solidFill>
                  <a:schemeClr val="tx1"/>
                </a:solidFill>
                <a:latin typeface="ＭＳ 明朝" panose="02020609040205080304" pitchFamily="17" charset="-128"/>
                <a:ea typeface="ＭＳ 明朝" panose="02020609040205080304" pitchFamily="17" charset="-128"/>
              </a:rPr>
              <a:t>や書物で</a:t>
            </a:r>
            <a:r>
              <a:rPr lang="ja-JP" altLang="en-US" b="1" dirty="0" smtClean="0">
                <a:solidFill>
                  <a:schemeClr val="tx1"/>
                </a:solidFill>
                <a:latin typeface="ＭＳ 明朝" panose="02020609040205080304" pitchFamily="17" charset="-128"/>
                <a:ea typeface="ＭＳ 明朝" panose="02020609040205080304" pitchFamily="17" charset="-128"/>
              </a:rPr>
              <a:t>調べ、苦心しつつもパラメータファイル</a:t>
            </a:r>
            <a:r>
              <a:rPr lang="ja-JP" altLang="en-US" b="1" dirty="0" smtClean="0">
                <a:solidFill>
                  <a:schemeClr val="tx1"/>
                </a:solidFill>
                <a:latin typeface="ＭＳ 明朝" panose="02020609040205080304" pitchFamily="17" charset="-128"/>
                <a:ea typeface="ＭＳ 明朝" panose="02020609040205080304" pitchFamily="17" charset="-128"/>
              </a:rPr>
              <a:t>を考え導入した</a:t>
            </a:r>
            <a:endParaRPr lang="en-US" altLang="ja-JP"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endParaRPr lang="en-US" altLang="ja-JP" b="1" dirty="0" smtClean="0">
              <a:solidFill>
                <a:schemeClr val="tx1"/>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smtClean="0">
                <a:latin typeface="ＭＳ 明朝" panose="02020609040205080304" pitchFamily="17" charset="-128"/>
                <a:ea typeface="ＭＳ 明朝" panose="02020609040205080304" pitchFamily="17" charset="-128"/>
              </a:rPr>
              <a:t>個人製作作品だがチーム制作した場合や他人が見ても分かりやすいソースにするのを心掛けた</a:t>
            </a:r>
            <a:endParaRPr lang="en-US" altLang="ja-JP" b="1" dirty="0" smtClean="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453832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en-US" altLang="ja" sz="3200" dirty="0" smtClean="0">
                <a:latin typeface="ＭＳ 明朝" panose="02020609040205080304" pitchFamily="17" charset="-128"/>
                <a:ea typeface="ＭＳ 明朝" panose="02020609040205080304" pitchFamily="17" charset="-128"/>
              </a:rPr>
              <a:t>11</a:t>
            </a:r>
            <a:r>
              <a:rPr lang="ja" sz="3200" dirty="0" smtClean="0">
                <a:latin typeface="ＭＳ 明朝" panose="02020609040205080304" pitchFamily="17" charset="-128"/>
                <a:ea typeface="ＭＳ 明朝" panose="02020609040205080304" pitchFamily="17" charset="-128"/>
              </a:rPr>
              <a:t>．</a:t>
            </a:r>
            <a:r>
              <a:rPr lang="ja-JP" altLang="en-US" sz="2800" dirty="0" smtClean="0">
                <a:latin typeface="ＭＳ 明朝" panose="02020609040205080304" pitchFamily="17" charset="-128"/>
                <a:ea typeface="ＭＳ 明朝" panose="02020609040205080304" pitchFamily="17" charset="-128"/>
              </a:rPr>
              <a:t>参考にした情報　ライブラリ等々</a:t>
            </a:r>
            <a:r>
              <a:rPr lang="en-US" altLang="ja-JP" sz="2800" dirty="0"/>
              <a:t/>
            </a:r>
            <a:br>
              <a:rPr lang="en-US" altLang="ja-JP" sz="2800" dirty="0"/>
            </a:br>
            <a:endParaRPr lang="en-US" sz="3200" dirty="0"/>
          </a:p>
        </p:txBody>
      </p:sp>
      <p:sp>
        <p:nvSpPr>
          <p:cNvPr id="4" name="正方形/長方形 3"/>
          <p:cNvSpPr/>
          <p:nvPr/>
        </p:nvSpPr>
        <p:spPr>
          <a:xfrm>
            <a:off x="457200" y="1112425"/>
            <a:ext cx="7816850" cy="3539430"/>
          </a:xfrm>
          <a:prstGeom prst="rect">
            <a:avLst/>
          </a:prstGeom>
        </p:spPr>
        <p:txBody>
          <a:bodyPr wrap="square">
            <a:spAutoFit/>
          </a:bodyPr>
          <a:lstStyle/>
          <a:p>
            <a:r>
              <a:rPr lang="en-US" altLang="ja-JP" sz="700" dirty="0">
                <a:sym typeface="Segoe UI Emoji" panose="020B0502040204020203" pitchFamily="34" charset="0"/>
              </a:rPr>
              <a:t>●</a:t>
            </a:r>
            <a:r>
              <a:rPr lang="ja-JP" altLang="ja-JP" sz="700" dirty="0"/>
              <a:t>参考にした情報　ライブラリ</a:t>
            </a:r>
          </a:p>
          <a:p>
            <a:r>
              <a:rPr lang="en-US" altLang="ja-JP" sz="700" dirty="0"/>
              <a:t>	</a:t>
            </a:r>
            <a:r>
              <a:rPr lang="en-US" altLang="ja-JP" sz="700" dirty="0">
                <a:sym typeface="Segoe UI Emoji" panose="020B0502040204020203" pitchFamily="34" charset="0"/>
              </a:rPr>
              <a:t>●</a:t>
            </a:r>
            <a:r>
              <a:rPr lang="ja-JP" altLang="ja-JP" sz="700" dirty="0"/>
              <a:t>データテーブルの実装</a:t>
            </a:r>
          </a:p>
          <a:p>
            <a:r>
              <a:rPr lang="en-US" altLang="ja-JP" sz="700" dirty="0"/>
              <a:t>		</a:t>
            </a:r>
            <a:r>
              <a:rPr lang="ja-JP" altLang="ja-JP" sz="700" dirty="0"/>
              <a:t>　</a:t>
            </a:r>
            <a:r>
              <a:rPr lang="en-US" altLang="ja-JP" sz="700" u="sng" dirty="0">
                <a:hlinkClick r:id="rId3"/>
              </a:rPr>
              <a:t>http://marupeke296.com/NGDV_No2_CSVTable.html</a:t>
            </a:r>
            <a:endParaRPr lang="ja-JP" altLang="ja-JP" sz="700" dirty="0"/>
          </a:p>
          <a:p>
            <a:r>
              <a:rPr lang="ja-JP" altLang="ja-JP" sz="700" dirty="0"/>
              <a:t>　　　　</a:t>
            </a:r>
          </a:p>
          <a:p>
            <a:r>
              <a:rPr lang="en-US" altLang="ja-JP" sz="700" dirty="0">
                <a:sym typeface="Segoe UI Emoji" panose="020B0502040204020203" pitchFamily="34" charset="0"/>
              </a:rPr>
              <a:t>●</a:t>
            </a:r>
            <a:r>
              <a:rPr lang="en-US" altLang="ja-JP" sz="700" dirty="0"/>
              <a:t>BGM</a:t>
            </a:r>
            <a:endParaRPr lang="ja-JP" altLang="ja-JP" sz="700" dirty="0"/>
          </a:p>
          <a:p>
            <a:r>
              <a:rPr lang="en-US" altLang="ja-JP" sz="700" dirty="0"/>
              <a:t>		</a:t>
            </a:r>
            <a:r>
              <a:rPr lang="ja-JP" altLang="ja-JP" sz="700" dirty="0"/>
              <a:t>タイトル画面</a:t>
            </a:r>
          </a:p>
          <a:p>
            <a:r>
              <a:rPr lang="en-US" altLang="ja-JP" sz="700" dirty="0"/>
              <a:t>		</a:t>
            </a:r>
            <a:r>
              <a:rPr lang="ja-JP" altLang="ja-JP" sz="700" dirty="0"/>
              <a:t>　</a:t>
            </a:r>
            <a:r>
              <a:rPr lang="en-US" altLang="ja-JP" sz="700" u="sng" dirty="0">
                <a:hlinkClick r:id="rId4"/>
              </a:rPr>
              <a:t>https://dova-s.jp/bgm/play1499.html</a:t>
            </a:r>
            <a:endParaRPr lang="ja-JP" altLang="ja-JP" sz="700" dirty="0"/>
          </a:p>
          <a:p>
            <a:r>
              <a:rPr lang="en-US" altLang="ja-JP" sz="700" dirty="0"/>
              <a:t>		</a:t>
            </a:r>
            <a:r>
              <a:rPr lang="ja-JP" altLang="ja-JP" sz="700" dirty="0"/>
              <a:t>ゲームシーン</a:t>
            </a:r>
          </a:p>
          <a:p>
            <a:r>
              <a:rPr lang="en-US" altLang="ja-JP" sz="700" dirty="0"/>
              <a:t>		</a:t>
            </a:r>
            <a:r>
              <a:rPr lang="ja-JP" altLang="ja-JP" sz="700" dirty="0"/>
              <a:t>　</a:t>
            </a:r>
            <a:r>
              <a:rPr lang="en-US" altLang="ja-JP" sz="700" u="sng" dirty="0">
                <a:hlinkClick r:id="rId5"/>
              </a:rPr>
              <a:t>https://dova-s.jp/bgm/play17228.html</a:t>
            </a:r>
            <a:endParaRPr lang="ja-JP" altLang="ja-JP" sz="700" dirty="0"/>
          </a:p>
          <a:p>
            <a:r>
              <a:rPr lang="en-US" altLang="ja-JP" sz="700" dirty="0"/>
              <a:t>	</a:t>
            </a:r>
            <a:r>
              <a:rPr lang="en-US" altLang="ja-JP" sz="700" dirty="0">
                <a:sym typeface="Segoe UI Emoji" panose="020B0502040204020203" pitchFamily="34" charset="0"/>
              </a:rPr>
              <a:t>●</a:t>
            </a:r>
            <a:r>
              <a:rPr lang="en-US" altLang="ja-JP" sz="700" dirty="0"/>
              <a:t>SE</a:t>
            </a:r>
            <a:r>
              <a:rPr lang="ja-JP" altLang="ja-JP" sz="700" dirty="0"/>
              <a:t>すべて</a:t>
            </a:r>
          </a:p>
          <a:p>
            <a:r>
              <a:rPr lang="en-US" altLang="ja-JP" sz="700" dirty="0"/>
              <a:t>		</a:t>
            </a:r>
            <a:r>
              <a:rPr lang="ja-JP" altLang="ja-JP" sz="700" dirty="0"/>
              <a:t>　</a:t>
            </a:r>
            <a:r>
              <a:rPr lang="en-US" altLang="ja-JP" sz="700" u="sng" dirty="0">
                <a:hlinkClick r:id="rId6"/>
              </a:rPr>
              <a:t>https://soundeffect-lab.info/sound/battle/</a:t>
            </a:r>
            <a:endParaRPr lang="ja-JP" altLang="ja-JP" sz="700" dirty="0"/>
          </a:p>
          <a:p>
            <a:r>
              <a:rPr lang="en-US" altLang="ja-JP" sz="700" dirty="0"/>
              <a:t>	</a:t>
            </a:r>
            <a:endParaRPr lang="ja-JP" altLang="ja-JP" sz="700" dirty="0"/>
          </a:p>
          <a:p>
            <a:r>
              <a:rPr lang="en-US" altLang="ja-JP" sz="700" dirty="0">
                <a:sym typeface="Segoe UI Emoji" panose="020B0502040204020203" pitchFamily="34" charset="0"/>
              </a:rPr>
              <a:t>●</a:t>
            </a:r>
            <a:r>
              <a:rPr lang="en-US" altLang="ja-JP" sz="700" dirty="0"/>
              <a:t>3D</a:t>
            </a:r>
            <a:r>
              <a:rPr lang="ja-JP" altLang="ja-JP" sz="700" dirty="0"/>
              <a:t>モデル</a:t>
            </a:r>
          </a:p>
          <a:p>
            <a:r>
              <a:rPr lang="en-US" altLang="ja-JP" sz="700" dirty="0"/>
              <a:t>	</a:t>
            </a:r>
            <a:r>
              <a:rPr lang="ja-JP" altLang="ja-JP" sz="700" dirty="0"/>
              <a:t>　</a:t>
            </a:r>
            <a:r>
              <a:rPr lang="en-US" altLang="ja-JP" sz="700" dirty="0"/>
              <a:t>	Player</a:t>
            </a:r>
            <a:endParaRPr lang="ja-JP" altLang="ja-JP" sz="700" dirty="0"/>
          </a:p>
          <a:p>
            <a:r>
              <a:rPr lang="en-US" altLang="ja-JP" sz="700" dirty="0"/>
              <a:t>		</a:t>
            </a:r>
            <a:r>
              <a:rPr lang="ja-JP" altLang="ja-JP" sz="700" dirty="0"/>
              <a:t>　</a:t>
            </a:r>
            <a:r>
              <a:rPr lang="en-US" altLang="ja-JP" sz="700" u="sng" dirty="0">
                <a:hlinkClick r:id="rId7"/>
              </a:rPr>
              <a:t>https://www.mixamo.com/#/?page=1&amp;type=Character</a:t>
            </a:r>
            <a:endParaRPr lang="ja-JP" altLang="ja-JP" sz="700" dirty="0"/>
          </a:p>
          <a:p>
            <a:r>
              <a:rPr lang="en-US" altLang="ja-JP" sz="700" dirty="0"/>
              <a:t>	  	 Enemy</a:t>
            </a:r>
            <a:endParaRPr lang="ja-JP" altLang="ja-JP" sz="700" dirty="0"/>
          </a:p>
          <a:p>
            <a:r>
              <a:rPr lang="en-US" altLang="ja-JP" sz="700" dirty="0"/>
              <a:t>		   </a:t>
            </a:r>
            <a:r>
              <a:rPr lang="en-US" altLang="ja-JP" sz="700" u="sng" dirty="0">
                <a:hlinkClick r:id="rId7"/>
              </a:rPr>
              <a:t>https://www.mixamo.com/#/?page=1&amp;type=Character</a:t>
            </a:r>
            <a:endParaRPr lang="ja-JP" altLang="ja-JP" sz="700" dirty="0"/>
          </a:p>
          <a:p>
            <a:r>
              <a:rPr lang="en-US" altLang="ja-JP" sz="700" dirty="0"/>
              <a:t>		 Map</a:t>
            </a:r>
            <a:endParaRPr lang="ja-JP" altLang="ja-JP" sz="700" dirty="0"/>
          </a:p>
          <a:p>
            <a:r>
              <a:rPr lang="en-US" altLang="ja-JP" sz="700" dirty="0"/>
              <a:t>		</a:t>
            </a:r>
            <a:r>
              <a:rPr lang="ja-JP" altLang="ja-JP" sz="700" dirty="0"/>
              <a:t>　 </a:t>
            </a:r>
            <a:r>
              <a:rPr lang="en-US" altLang="ja-JP" sz="700" u="sng" dirty="0">
                <a:hlinkClick r:id="rId8"/>
              </a:rPr>
              <a:t>https://sketchfab.com/3d-models/low-poly-desert-87f3124d9d2743c4986cdcedce269bae</a:t>
            </a:r>
            <a:endParaRPr lang="ja-JP" altLang="ja-JP" sz="700" dirty="0"/>
          </a:p>
          <a:p>
            <a:r>
              <a:rPr lang="en-US" altLang="ja-JP" sz="700" dirty="0"/>
              <a:t>	 	 Sky</a:t>
            </a:r>
            <a:endParaRPr lang="ja-JP" altLang="ja-JP" sz="700" dirty="0"/>
          </a:p>
          <a:p>
            <a:r>
              <a:rPr lang="en-US" altLang="ja-JP" sz="700" dirty="0"/>
              <a:t>		   </a:t>
            </a:r>
            <a:r>
              <a:rPr lang="en-US" altLang="ja-JP" sz="700" u="sng" dirty="0">
                <a:hlinkClick r:id="rId9"/>
              </a:rPr>
              <a:t>https://sketchfab.com/3d-models/anime-starry-night-db0952ccd1ee4c77a1a07709b3d4f4f0</a:t>
            </a:r>
            <a:endParaRPr lang="ja-JP" altLang="ja-JP" sz="700" dirty="0"/>
          </a:p>
          <a:p>
            <a:r>
              <a:rPr lang="en-US" altLang="ja-JP" sz="700" dirty="0"/>
              <a:t> </a:t>
            </a:r>
            <a:endParaRPr lang="ja-JP" altLang="ja-JP" sz="700" dirty="0"/>
          </a:p>
          <a:p>
            <a:r>
              <a:rPr lang="en-US" altLang="ja-JP" sz="700" dirty="0">
                <a:sym typeface="Segoe UI Emoji" panose="020B0502040204020203" pitchFamily="34" charset="0"/>
              </a:rPr>
              <a:t>●</a:t>
            </a:r>
            <a:r>
              <a:rPr lang="en-US" altLang="ja-JP" sz="700" dirty="0"/>
              <a:t>UI</a:t>
            </a:r>
            <a:endParaRPr lang="ja-JP" altLang="ja-JP" sz="700" dirty="0"/>
          </a:p>
          <a:p>
            <a:r>
              <a:rPr lang="en-US" altLang="ja-JP" sz="700" dirty="0"/>
              <a:t>	</a:t>
            </a:r>
            <a:r>
              <a:rPr lang="ja-JP" altLang="ja-JP" sz="700" dirty="0"/>
              <a:t>　</a:t>
            </a:r>
            <a:r>
              <a:rPr lang="en-US" altLang="ja-JP" sz="700" dirty="0"/>
              <a:t>	 WASD</a:t>
            </a:r>
            <a:r>
              <a:rPr lang="ja-JP" altLang="ja-JP" sz="700" dirty="0"/>
              <a:t>キー、</a:t>
            </a:r>
            <a:r>
              <a:rPr lang="en-US" altLang="ja-JP" sz="700" dirty="0"/>
              <a:t>Shift</a:t>
            </a:r>
            <a:r>
              <a:rPr lang="ja-JP" altLang="ja-JP" sz="700" dirty="0"/>
              <a:t>キー</a:t>
            </a:r>
          </a:p>
          <a:p>
            <a:r>
              <a:rPr lang="en-US" altLang="ja-JP" sz="700" dirty="0"/>
              <a:t>		    </a:t>
            </a:r>
            <a:r>
              <a:rPr lang="en-US" altLang="ja-JP" sz="700" u="sng" dirty="0">
                <a:hlinkClick r:id="rId10"/>
              </a:rPr>
              <a:t>http://www.etaro.net/archives/6388</a:t>
            </a:r>
            <a:endParaRPr lang="ja-JP" altLang="ja-JP" sz="700" dirty="0"/>
          </a:p>
          <a:p>
            <a:r>
              <a:rPr lang="en-US" altLang="ja-JP" sz="700" dirty="0"/>
              <a:t>		 F1</a:t>
            </a:r>
            <a:r>
              <a:rPr lang="ja-JP" altLang="ja-JP" sz="700" dirty="0"/>
              <a:t>キー</a:t>
            </a:r>
            <a:r>
              <a:rPr lang="en-US" altLang="ja-JP" sz="700" dirty="0"/>
              <a:t>,F2</a:t>
            </a:r>
            <a:r>
              <a:rPr lang="ja-JP" altLang="ja-JP" sz="700" dirty="0"/>
              <a:t>キー</a:t>
            </a:r>
          </a:p>
          <a:p>
            <a:r>
              <a:rPr lang="en-US" altLang="ja-JP" sz="700" dirty="0"/>
              <a:t>		    </a:t>
            </a:r>
            <a:r>
              <a:rPr lang="en-US" altLang="ja-JP" sz="700" u="sng" dirty="0">
                <a:hlinkClick r:id="rId11"/>
              </a:rPr>
              <a:t>http://www.etaro.net/archives/5325</a:t>
            </a:r>
            <a:endParaRPr lang="ja-JP" altLang="ja-JP" sz="700" dirty="0"/>
          </a:p>
          <a:p>
            <a:r>
              <a:rPr lang="en-US" altLang="ja-JP" sz="700" dirty="0"/>
              <a:t>		 </a:t>
            </a:r>
            <a:r>
              <a:rPr lang="ja-JP" altLang="ja-JP" sz="700" dirty="0"/>
              <a:t>マウス</a:t>
            </a:r>
          </a:p>
          <a:p>
            <a:r>
              <a:rPr lang="en-US" altLang="ja-JP" sz="700" dirty="0"/>
              <a:t>		    </a:t>
            </a:r>
            <a:r>
              <a:rPr lang="en-US" altLang="ja-JP" sz="700" u="sng" dirty="0">
                <a:hlinkClick r:id="rId12"/>
              </a:rPr>
              <a:t>https://nureyon.com/mouse-1?pattern=2</a:t>
            </a:r>
            <a:endParaRPr lang="ja-JP" altLang="ja-JP" sz="700" dirty="0"/>
          </a:p>
          <a:p>
            <a:r>
              <a:rPr lang="en-US" altLang="ja-JP" sz="700" dirty="0"/>
              <a:t> </a:t>
            </a:r>
            <a:endParaRPr lang="ja-JP" altLang="ja-JP" sz="700" dirty="0"/>
          </a:p>
          <a:p>
            <a:r>
              <a:rPr lang="en-US" altLang="ja-JP" sz="700" dirty="0"/>
              <a:t>	</a:t>
            </a:r>
            <a:r>
              <a:rPr lang="en-US" altLang="ja-JP" sz="700" dirty="0">
                <a:sym typeface="Segoe UI Emoji" panose="020B0502040204020203" pitchFamily="34" charset="0"/>
              </a:rPr>
              <a:t>●</a:t>
            </a:r>
            <a:r>
              <a:rPr lang="ja-JP" altLang="ja-JP" sz="700" dirty="0"/>
              <a:t>エフェクト</a:t>
            </a:r>
          </a:p>
          <a:p>
            <a:r>
              <a:rPr lang="en-US" altLang="ja-JP" sz="700" dirty="0"/>
              <a:t>		    </a:t>
            </a:r>
            <a:r>
              <a:rPr lang="en-US" altLang="ja-JP" sz="700" u="sng" dirty="0">
                <a:hlinkClick r:id="rId13"/>
              </a:rPr>
              <a:t>https://materialforwardvfx.wixsite.com/materialforward/asset</a:t>
            </a:r>
            <a:endParaRPr lang="ja-JP" altLang="ja-JP" sz="700" dirty="0"/>
          </a:p>
        </p:txBody>
      </p:sp>
    </p:spTree>
    <p:extLst>
      <p:ext uri="{BB962C8B-B14F-4D97-AF65-F5344CB8AC3E}">
        <p14:creationId xmlns:p14="http://schemas.microsoft.com/office/powerpoint/2010/main" val="951203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r>
              <a:rPr lang="ja" sz="3200" dirty="0">
                <a:latin typeface="ＭＳ 明朝" panose="02020609040205080304" pitchFamily="17" charset="-128"/>
                <a:ea typeface="ＭＳ 明朝" panose="02020609040205080304" pitchFamily="17" charset="-128"/>
              </a:rPr>
              <a:t>１．</a:t>
            </a:r>
            <a:r>
              <a:rPr lang="ja" sz="2800" dirty="0">
                <a:latin typeface="ＭＳ 明朝" panose="02020609040205080304" pitchFamily="17" charset="-128"/>
                <a:ea typeface="ＭＳ 明朝" panose="02020609040205080304" pitchFamily="17" charset="-128"/>
              </a:rPr>
              <a:t>ゲーム</a:t>
            </a:r>
            <a:r>
              <a:rPr lang="ja" sz="2800" dirty="0" smtClean="0">
                <a:latin typeface="ＭＳ 明朝" panose="02020609040205080304" pitchFamily="17" charset="-128"/>
                <a:ea typeface="ＭＳ 明朝" panose="02020609040205080304" pitchFamily="17" charset="-128"/>
              </a:rPr>
              <a:t>概要</a:t>
            </a:r>
            <a:endParaRPr lang="en-US" sz="2800" dirty="0">
              <a:latin typeface="ＭＳ 明朝" panose="02020609040205080304" pitchFamily="17" charset="-128"/>
              <a:ea typeface="ＭＳ 明朝" panose="02020609040205080304" pitchFamily="17" charset="-128"/>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just" rtl="0">
              <a:spcBef>
                <a:spcPts val="0"/>
              </a:spcBef>
              <a:spcAft>
                <a:spcPts val="1200"/>
              </a:spcAft>
              <a:buNone/>
            </a:pPr>
            <a:r>
              <a:rPr lang="ja-JP" altLang="en-US" dirty="0" smtClean="0">
                <a:latin typeface="ＭＳ 明朝" panose="02020609040205080304" pitchFamily="17" charset="-128"/>
                <a:ea typeface="ＭＳ 明朝" panose="02020609040205080304" pitchFamily="17" charset="-128"/>
              </a:rPr>
              <a:t>ジャンル：</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3D</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アクションゲーム</a:t>
            </a:r>
            <a:endParaRPr lang="en-US" altLang="ja-JP"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just" rtl="0">
              <a:spcBef>
                <a:spcPts val="0"/>
              </a:spcBef>
              <a:spcAft>
                <a:spcPts val="1200"/>
              </a:spcAft>
              <a:buNone/>
            </a:pPr>
            <a:endParaRPr lang="en-US" altLang="ja-JP" dirty="0">
              <a:latin typeface="ＭＳ 明朝" panose="02020609040205080304" pitchFamily="17" charset="-128"/>
              <a:ea typeface="ＭＳ 明朝" panose="02020609040205080304" pitchFamily="17" charset="-128"/>
            </a:endParaRPr>
          </a:p>
          <a:p>
            <a:pPr marL="0" indent="0" algn="just">
              <a:spcAft>
                <a:spcPts val="1200"/>
              </a:spcAft>
              <a:buNone/>
            </a:pPr>
            <a:r>
              <a:rPr lang="ja-JP" altLang="en-US" dirty="0" smtClean="0">
                <a:latin typeface="ＭＳ 明朝" panose="02020609040205080304" pitchFamily="17" charset="-128"/>
                <a:ea typeface="ＭＳ 明朝" panose="02020609040205080304" pitchFamily="17" charset="-128"/>
              </a:rPr>
              <a:t>使用</a:t>
            </a:r>
            <a:r>
              <a:rPr lang="ja-JP" altLang="en-US" dirty="0">
                <a:latin typeface="ＭＳ 明朝" panose="02020609040205080304" pitchFamily="17" charset="-128"/>
                <a:ea typeface="ＭＳ 明朝" panose="02020609040205080304" pitchFamily="17" charset="-128"/>
              </a:rPr>
              <a:t>したツール：</a:t>
            </a:r>
            <a:r>
              <a:rPr lang="en-US" altLang="ja-JP" dirty="0">
                <a:solidFill>
                  <a:schemeClr val="accent4">
                    <a:lumMod val="50000"/>
                  </a:schemeClr>
                </a:solidFill>
                <a:latin typeface="ＭＳ 明朝" panose="02020609040205080304" pitchFamily="17" charset="-128"/>
                <a:ea typeface="ＭＳ 明朝" panose="02020609040205080304" pitchFamily="17" charset="-128"/>
              </a:rPr>
              <a:t>Visual </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Studio</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　</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Excel(</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パラメータファイル作成</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dirty="0" smtClean="0">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endParaRPr lang="en-US" altLang="ja-JP" dirty="0" smtClean="0">
              <a:latin typeface="ＭＳ 明朝" panose="02020609040205080304" pitchFamily="17" charset="-128"/>
              <a:ea typeface="ＭＳ 明朝" panose="02020609040205080304" pitchFamily="17" charset="-128"/>
            </a:endParaRPr>
          </a:p>
          <a:p>
            <a:pPr marL="0" indent="0">
              <a:spcAft>
                <a:spcPts val="1200"/>
              </a:spcAft>
              <a:buNone/>
            </a:pPr>
            <a:r>
              <a:rPr lang="ja-JP" altLang="en-US" dirty="0">
                <a:latin typeface="ＭＳ 明朝" panose="02020609040205080304" pitchFamily="17" charset="-128"/>
                <a:ea typeface="ＭＳ 明朝" panose="02020609040205080304" pitchFamily="17" charset="-128"/>
              </a:rPr>
              <a:t>セールスポイント：</a:t>
            </a:r>
            <a:r>
              <a:rPr lang="ja-JP" altLang="en-US" dirty="0">
                <a:solidFill>
                  <a:schemeClr val="accent4">
                    <a:lumMod val="50000"/>
                  </a:schemeClr>
                </a:solidFill>
                <a:latin typeface="ＭＳ 明朝" panose="02020609040205080304" pitchFamily="17" charset="-128"/>
                <a:ea typeface="ＭＳ 明朝" panose="02020609040205080304" pitchFamily="17" charset="-128"/>
              </a:rPr>
              <a:t>敵の攻撃を回避し、プレイヤと敵の攻防を楽しむ</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アクションゲーム</a:t>
            </a:r>
            <a:endParaRPr lang="en-US" dirty="0" smtClean="0"/>
          </a:p>
          <a:p>
            <a:pPr marL="0" lvl="0" indent="0" algn="l" rtl="0">
              <a:spcBef>
                <a:spcPts val="0"/>
              </a:spcBef>
              <a:spcAft>
                <a:spcPts val="1200"/>
              </a:spcAft>
              <a:buNone/>
            </a:pPr>
            <a:endParaRPr lang="en-US" dirty="0"/>
          </a:p>
          <a:p>
            <a:pPr marL="0" indent="0">
              <a:spcAft>
                <a:spcPts val="1200"/>
              </a:spcAft>
              <a:buNone/>
            </a:pPr>
            <a:r>
              <a:rPr lang="ja-JP" altLang="en-US" dirty="0">
                <a:latin typeface="ＭＳ 明朝" panose="02020609040205080304" pitchFamily="17" charset="-128"/>
                <a:ea typeface="ＭＳ 明朝" panose="02020609040205080304" pitchFamily="17" charset="-128"/>
              </a:rPr>
              <a:t>個人製作</a:t>
            </a:r>
            <a:r>
              <a:rPr lang="ja-JP" altLang="en-US" dirty="0" smtClean="0">
                <a:latin typeface="ＭＳ 明朝" panose="02020609040205080304" pitchFamily="17" charset="-128"/>
                <a:ea typeface="ＭＳ 明朝" panose="02020609040205080304" pitchFamily="17" charset="-128"/>
              </a:rPr>
              <a:t>作品</a:t>
            </a:r>
            <a:endParaRPr lang="en-US" altLang="ja-JP" dirty="0">
              <a:latin typeface="ＭＳ 明朝" panose="02020609040205080304" pitchFamily="17" charset="-128"/>
              <a:ea typeface="ＭＳ 明朝" panose="02020609040205080304" pitchFamily="17"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ja-JP" altLang="en-US" sz="3200" dirty="0">
                <a:latin typeface="ＭＳ 明朝" panose="02020609040205080304" pitchFamily="17" charset="-128"/>
                <a:ea typeface="ＭＳ 明朝" panose="02020609040205080304" pitchFamily="17" charset="-128"/>
              </a:rPr>
              <a:t>２</a:t>
            </a:r>
            <a:r>
              <a:rPr lang="ja" sz="3200" dirty="0">
                <a:latin typeface="ＭＳ 明朝" panose="02020609040205080304" pitchFamily="17" charset="-128"/>
                <a:ea typeface="ＭＳ 明朝" panose="02020609040205080304" pitchFamily="17" charset="-128"/>
              </a:rPr>
              <a:t>．</a:t>
            </a:r>
            <a:r>
              <a:rPr lang="ja-JP" altLang="en-US" sz="2800" dirty="0">
                <a:latin typeface="ＭＳ 明朝" panose="02020609040205080304" pitchFamily="17" charset="-128"/>
                <a:ea typeface="ＭＳ 明朝" panose="02020609040205080304" pitchFamily="17" charset="-128"/>
              </a:rPr>
              <a:t>プレイ動画</a:t>
            </a:r>
            <a:r>
              <a:rPr lang="en-US" altLang="ja-JP" sz="2800" dirty="0"/>
              <a:t/>
            </a:r>
            <a:br>
              <a:rPr lang="en-US" altLang="ja-JP" sz="2800" dirty="0"/>
            </a:br>
            <a:endParaRPr lang="en-US" sz="3200" dirty="0"/>
          </a:p>
        </p:txBody>
      </p:sp>
      <p:pic>
        <p:nvPicPr>
          <p:cNvPr id="3" name="プレイ動画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0941" y="1041399"/>
            <a:ext cx="4881033" cy="36607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ja-JP" altLang="en-US" sz="3200" dirty="0">
                <a:latin typeface="ＭＳ 明朝" panose="02020609040205080304" pitchFamily="17" charset="-128"/>
                <a:ea typeface="ＭＳ 明朝" panose="02020609040205080304" pitchFamily="17" charset="-128"/>
              </a:rPr>
              <a:t>３</a:t>
            </a:r>
            <a:r>
              <a:rPr lang="ja" sz="3200" dirty="0" smtClean="0">
                <a:latin typeface="ＭＳ 明朝" panose="02020609040205080304" pitchFamily="17" charset="-128"/>
                <a:ea typeface="ＭＳ 明朝" panose="02020609040205080304" pitchFamily="17" charset="-128"/>
              </a:rPr>
              <a:t>．</a:t>
            </a:r>
            <a:r>
              <a:rPr lang="ja-JP" altLang="en-US" sz="2800" dirty="0">
                <a:latin typeface="ＭＳ 明朝" panose="02020609040205080304" pitchFamily="17" charset="-128"/>
                <a:ea typeface="ＭＳ 明朝" panose="02020609040205080304" pitchFamily="17" charset="-128"/>
              </a:rPr>
              <a:t>コンセプト</a:t>
            </a:r>
            <a:r>
              <a:rPr lang="en-US" altLang="ja-JP" sz="2800" dirty="0"/>
              <a:t/>
            </a:r>
            <a:br>
              <a:rPr lang="en-US" altLang="ja-JP" sz="2800" dirty="0"/>
            </a:br>
            <a:endParaRPr lang="en-US" sz="3200" dirty="0"/>
          </a:p>
        </p:txBody>
      </p:sp>
      <p:sp>
        <p:nvSpPr>
          <p:cNvPr id="4" name="正方形/長方形 3"/>
          <p:cNvSpPr/>
          <p:nvPr/>
        </p:nvSpPr>
        <p:spPr>
          <a:xfrm>
            <a:off x="419100" y="1493425"/>
            <a:ext cx="8191500" cy="2523768"/>
          </a:xfrm>
          <a:prstGeom prst="rect">
            <a:avLst/>
          </a:prstGeom>
        </p:spPr>
        <p:txBody>
          <a:bodyPr wrap="square">
            <a:spAutoFit/>
          </a:bodyPr>
          <a:lstStyle/>
          <a:p>
            <a:pPr marL="0" indent="0">
              <a:lnSpc>
                <a:spcPct val="120000"/>
              </a:lnSpc>
              <a:spcAft>
                <a:spcPts val="1200"/>
              </a:spcAft>
              <a:buNone/>
            </a:pPr>
            <a:r>
              <a:rPr lang="ja-JP" altLang="en-US" b="1" dirty="0" smtClean="0">
                <a:latin typeface="ＭＳ 明朝" panose="02020609040205080304" pitchFamily="17" charset="-128"/>
                <a:ea typeface="ＭＳ 明朝" panose="02020609040205080304" pitchFamily="17" charset="-128"/>
              </a:rPr>
              <a:t>どういう面白さを売りのゲームを目指すか</a:t>
            </a:r>
            <a:endParaRPr lang="en-US" altLang="ja-JP" b="1" dirty="0" smtClean="0">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敵の攻撃をタイミングよく回避もしくはガードで敵との攻防を楽しむシンプルな操作性のアクションゲームを作りたいというコンセプトで制作。</a:t>
            </a: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b="1" dirty="0" smtClean="0">
                <a:solidFill>
                  <a:schemeClr val="tx1"/>
                </a:solidFill>
                <a:latin typeface="ＭＳ 明朝" panose="02020609040205080304" pitchFamily="17" charset="-128"/>
                <a:ea typeface="ＭＳ 明朝" panose="02020609040205080304" pitchFamily="17" charset="-128"/>
              </a:rPr>
              <a:t>どういうアクションを入れるか</a:t>
            </a:r>
            <a:endParaRPr lang="en-US" altLang="ja-JP"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a:solidFill>
                  <a:schemeClr val="accent4">
                    <a:lumMod val="50000"/>
                  </a:schemeClr>
                </a:solidFill>
                <a:latin typeface="ＭＳ 明朝" panose="02020609040205080304" pitchFamily="17" charset="-128"/>
                <a:ea typeface="ＭＳ 明朝" panose="02020609040205080304" pitchFamily="17" charset="-128"/>
              </a:rPr>
              <a:t>プレイヤには</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、攻撃コンボ、特殊アクションは、回避もしくはガードのどちら</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かを実装したい。</a:t>
            </a:r>
            <a:endParaRPr lang="en-US" altLang="ja-JP" sz="1200" b="1" dirty="0">
              <a:solidFill>
                <a:schemeClr val="accent4">
                  <a:lumMod val="50000"/>
                </a:schemeClr>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a:latin typeface="ＭＳ 明朝" panose="02020609040205080304" pitchFamily="17" charset="-128"/>
                <a:ea typeface="ＭＳ 明朝" panose="02020609040205080304" pitchFamily="17" charset="-128"/>
              </a:rPr>
              <a:t>どう</a:t>
            </a:r>
            <a:r>
              <a:rPr lang="ja-JP" altLang="en-US" b="1" dirty="0" smtClean="0">
                <a:latin typeface="ＭＳ 明朝" panose="02020609040205080304" pitchFamily="17" charset="-128"/>
                <a:ea typeface="ＭＳ 明朝" panose="02020609040205080304" pitchFamily="17" charset="-128"/>
              </a:rPr>
              <a:t>いう仕組みで作るか</a:t>
            </a:r>
            <a:endParaRPr lang="en-US" altLang="ja-JP" b="1" dirty="0" smtClean="0">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プレイヤも敵等々を外部</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ファイルを使って変更できるようにしたい。</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109702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４</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制作中に起こった問題</a:t>
            </a:r>
            <a:endParaRPr sz="1800" dirty="0">
              <a:latin typeface="ＭＳ 明朝" panose="02020609040205080304" pitchFamily="17" charset="-128"/>
              <a:ea typeface="ＭＳ 明朝" panose="02020609040205080304" pitchFamily="17" charset="-128"/>
            </a:endParaRPr>
          </a:p>
        </p:txBody>
      </p:sp>
      <p:sp>
        <p:nvSpPr>
          <p:cNvPr id="2" name="正方形/長方形 1"/>
          <p:cNvSpPr/>
          <p:nvPr/>
        </p:nvSpPr>
        <p:spPr>
          <a:xfrm>
            <a:off x="381000" y="1215428"/>
            <a:ext cx="8235950" cy="3671774"/>
          </a:xfrm>
          <a:prstGeom prst="rect">
            <a:avLst/>
          </a:prstGeom>
        </p:spPr>
        <p:txBody>
          <a:bodyPr wrap="square">
            <a:spAutoFit/>
          </a:bodyPr>
          <a:lstStyle/>
          <a:p>
            <a:pPr marL="0" indent="0">
              <a:lnSpc>
                <a:spcPct val="120000"/>
              </a:lnSpc>
              <a:spcAft>
                <a:spcPts val="1200"/>
              </a:spcAft>
              <a:buNone/>
            </a:pPr>
            <a:r>
              <a:rPr lang="ja-JP" altLang="en-US" sz="1200" b="1" dirty="0" smtClean="0">
                <a:solidFill>
                  <a:schemeClr val="tx1"/>
                </a:solidFill>
                <a:latin typeface="ＭＳ 明朝" panose="02020609040205080304" pitchFamily="17" charset="-128"/>
                <a:ea typeface="ＭＳ 明朝" panose="02020609040205080304" pitchFamily="17" charset="-128"/>
              </a:rPr>
              <a:t>ゲーム</a:t>
            </a:r>
            <a:r>
              <a:rPr lang="ja-JP" altLang="en-US" sz="1200" b="1" dirty="0">
                <a:solidFill>
                  <a:schemeClr val="tx1"/>
                </a:solidFill>
                <a:latin typeface="ＭＳ 明朝" panose="02020609040205080304" pitchFamily="17" charset="-128"/>
                <a:ea typeface="ＭＳ 明朝" panose="02020609040205080304" pitchFamily="17" charset="-128"/>
              </a:rPr>
              <a:t>の原型ができた当初の</a:t>
            </a:r>
            <a:r>
              <a:rPr lang="ja-JP" altLang="en-US" sz="1200" b="1" dirty="0" smtClean="0">
                <a:solidFill>
                  <a:schemeClr val="tx1"/>
                </a:solidFill>
                <a:latin typeface="ＭＳ 明朝" panose="02020609040205080304" pitchFamily="17" charset="-128"/>
                <a:ea typeface="ＭＳ 明朝" panose="02020609040205080304" pitchFamily="17" charset="-128"/>
              </a:rPr>
              <a:t>問題</a:t>
            </a:r>
            <a:endParaRPr lang="en-US" altLang="ja-JP" sz="120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tx1"/>
                </a:solidFill>
                <a:latin typeface="ＭＳ 明朝" panose="02020609040205080304" pitchFamily="17" charset="-128"/>
                <a:ea typeface="ＭＳ 明朝" panose="02020609040205080304" pitchFamily="17" charset="-128"/>
              </a:rPr>
              <a:t>特定のキーを使った操作</a:t>
            </a:r>
            <a:r>
              <a:rPr lang="ja-JP" altLang="en-US" sz="1000" b="1" dirty="0">
                <a:solidFill>
                  <a:schemeClr val="tx1"/>
                </a:solidFill>
                <a:latin typeface="ＭＳ 明朝" panose="02020609040205080304" pitchFamily="17" charset="-128"/>
                <a:ea typeface="ＭＳ 明朝" panose="02020609040205080304" pitchFamily="17" charset="-128"/>
              </a:rPr>
              <a:t>方法が分かりにくい</a:t>
            </a:r>
            <a:r>
              <a:rPr lang="ja-JP" altLang="en-US" sz="1000" b="1" dirty="0" smtClean="0">
                <a:solidFill>
                  <a:schemeClr val="tx1"/>
                </a:solidFill>
                <a:latin typeface="ＭＳ 明朝" panose="02020609040205080304" pitchFamily="17" charset="-128"/>
                <a:ea typeface="ＭＳ 明朝" panose="02020609040205080304" pitchFamily="17" charset="-128"/>
              </a:rPr>
              <a:t>問題</a:t>
            </a:r>
            <a:endParaRPr lang="en-US" altLang="ja-JP" sz="1000"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a:solidFill>
                  <a:srgbClr val="81600E"/>
                </a:solidFill>
                <a:latin typeface="ＭＳ 明朝" panose="02020609040205080304" pitchFamily="17" charset="-128"/>
                <a:ea typeface="ＭＳ 明朝" panose="02020609040205080304" pitchFamily="17" charset="-128"/>
              </a:rPr>
              <a:t>改善</a:t>
            </a:r>
            <a:r>
              <a:rPr lang="ja-JP" altLang="en-US" sz="1000" b="1" dirty="0" smtClean="0">
                <a:solidFill>
                  <a:srgbClr val="81600E"/>
                </a:solidFill>
                <a:latin typeface="ＭＳ 明朝" panose="02020609040205080304" pitchFamily="17" charset="-128"/>
                <a:ea typeface="ＭＳ 明朝" panose="02020609040205080304" pitchFamily="17" charset="-128"/>
              </a:rPr>
              <a:t>方法：</a:t>
            </a:r>
            <a:endParaRPr lang="en-US" altLang="ja-JP" sz="1000" b="1" dirty="0">
              <a:solidFill>
                <a:srgbClr val="81600E"/>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a:solidFill>
                  <a:schemeClr val="accent4">
                    <a:lumMod val="50000"/>
                  </a:schemeClr>
                </a:solidFill>
                <a:latin typeface="ＭＳ 明朝" panose="02020609040205080304" pitchFamily="17" charset="-128"/>
                <a:ea typeface="ＭＳ 明朝" panose="02020609040205080304" pitchFamily="17" charset="-128"/>
              </a:rPr>
              <a:t>操作</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方法をゲーム内</a:t>
            </a:r>
            <a:r>
              <a:rPr lang="ja-JP" altLang="en-US" sz="1000" dirty="0">
                <a:solidFill>
                  <a:schemeClr val="accent4">
                    <a:lumMod val="50000"/>
                  </a:schemeClr>
                </a:solidFill>
                <a:latin typeface="ＭＳ 明朝" panose="02020609040205080304" pitchFamily="17" charset="-128"/>
                <a:ea typeface="ＭＳ 明朝" panose="02020609040205080304" pitchFamily="17" charset="-128"/>
              </a:rPr>
              <a:t>で説明し、初めて触る人にも分かりやすいように意識して</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作った</a:t>
            </a:r>
            <a:endParaRPr lang="en-US" altLang="ja-JP" sz="1000"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tx1"/>
                </a:solidFill>
                <a:latin typeface="ＭＳ 明朝" panose="02020609040205080304" pitchFamily="17" charset="-128"/>
                <a:ea typeface="ＭＳ 明朝" panose="02020609040205080304" pitchFamily="17" charset="-128"/>
              </a:rPr>
              <a:t>特殊アクションのガードや全体の操作性が悪い</a:t>
            </a:r>
            <a:r>
              <a:rPr lang="ja-JP" altLang="en-US" sz="1000" b="1" dirty="0">
                <a:solidFill>
                  <a:schemeClr val="tx1"/>
                </a:solidFill>
                <a:latin typeface="ＭＳ 明朝" panose="02020609040205080304" pitchFamily="17" charset="-128"/>
                <a:ea typeface="ＭＳ 明朝" panose="02020609040205080304" pitchFamily="17" charset="-128"/>
              </a:rPr>
              <a:t>問題</a:t>
            </a:r>
            <a:endParaRPr lang="en-US" altLang="ja-JP" sz="1000" b="1" dirty="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accent4">
                    <a:lumMod val="50000"/>
                  </a:schemeClr>
                </a:solidFill>
                <a:latin typeface="ＭＳ 明朝" panose="02020609040205080304" pitchFamily="17" charset="-128"/>
                <a:ea typeface="ＭＳ 明朝" panose="02020609040205080304" pitchFamily="17" charset="-128"/>
              </a:rPr>
              <a:t>改善方法：　</a:t>
            </a:r>
            <a:endParaRPr lang="en-US" altLang="ja-JP" sz="10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回避に変更し、ゲーム全体のテンポを速くした。プレイヤの攻撃が敵に追従するなどを実装した。</a:t>
            </a:r>
            <a:endParaRPr lang="en-US" altLang="ja-JP" sz="1000"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a:solidFill>
                  <a:schemeClr val="accent4">
                    <a:lumMod val="50000"/>
                  </a:schemeClr>
                </a:solidFill>
                <a:latin typeface="ＭＳ 明朝" panose="02020609040205080304" pitchFamily="17" charset="-128"/>
                <a:ea typeface="ＭＳ 明朝" panose="02020609040205080304" pitchFamily="17" charset="-128"/>
              </a:rPr>
              <a:t>操作性</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も移動処理を修正し、操作性を改善させた</a:t>
            </a:r>
            <a:endParaRPr lang="en-US" altLang="ja-JP" sz="1000"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tx1"/>
                </a:solidFill>
                <a:latin typeface="ＭＳ 明朝" panose="02020609040205080304" pitchFamily="17" charset="-128"/>
                <a:ea typeface="ＭＳ 明朝" panose="02020609040205080304" pitchFamily="17" charset="-128"/>
              </a:rPr>
              <a:t>敵</a:t>
            </a:r>
            <a:r>
              <a:rPr lang="ja-JP" altLang="en-US" sz="1000" b="1" dirty="0">
                <a:solidFill>
                  <a:schemeClr val="tx1"/>
                </a:solidFill>
                <a:latin typeface="ＭＳ 明朝" panose="02020609040205080304" pitchFamily="17" charset="-128"/>
                <a:ea typeface="ＭＳ 明朝" panose="02020609040205080304" pitchFamily="17" charset="-128"/>
              </a:rPr>
              <a:t>を複数同時に出していなかったため</a:t>
            </a:r>
            <a:r>
              <a:rPr lang="ja-JP" altLang="en-US" sz="1000" b="1" dirty="0" smtClean="0">
                <a:solidFill>
                  <a:schemeClr val="tx1"/>
                </a:solidFill>
                <a:latin typeface="ＭＳ 明朝" panose="02020609040205080304" pitchFamily="17" charset="-128"/>
                <a:ea typeface="ＭＳ 明朝" panose="02020609040205080304" pitchFamily="17" charset="-128"/>
              </a:rPr>
              <a:t>、パラメータファイルの</a:t>
            </a:r>
            <a:r>
              <a:rPr lang="ja-JP" altLang="en-US" sz="1000" b="1" dirty="0">
                <a:solidFill>
                  <a:schemeClr val="tx1"/>
                </a:solidFill>
                <a:latin typeface="ＭＳ 明朝" panose="02020609040205080304" pitchFamily="17" charset="-128"/>
                <a:ea typeface="ＭＳ 明朝" panose="02020609040205080304" pitchFamily="17" charset="-128"/>
              </a:rPr>
              <a:t>導入の意味</a:t>
            </a:r>
            <a:r>
              <a:rPr lang="ja-JP" altLang="en-US" sz="1000" b="1" dirty="0" smtClean="0">
                <a:solidFill>
                  <a:schemeClr val="tx1"/>
                </a:solidFill>
                <a:latin typeface="ＭＳ 明朝" panose="02020609040205080304" pitchFamily="17" charset="-128"/>
                <a:ea typeface="ＭＳ 明朝" panose="02020609040205080304" pitchFamily="17" charset="-128"/>
              </a:rPr>
              <a:t>がなく</a:t>
            </a:r>
            <a:r>
              <a:rPr lang="ja-JP" altLang="en-US" sz="1000" b="1" dirty="0">
                <a:solidFill>
                  <a:schemeClr val="tx1"/>
                </a:solidFill>
                <a:latin typeface="ＭＳ 明朝" panose="02020609040205080304" pitchFamily="17" charset="-128"/>
                <a:ea typeface="ＭＳ 明朝" panose="02020609040205080304" pitchFamily="17" charset="-128"/>
              </a:rPr>
              <a:t>なってしまっていた・・</a:t>
            </a:r>
            <a:r>
              <a:rPr lang="ja-JP" altLang="en-US" sz="1000" b="1" dirty="0" smtClean="0">
                <a:solidFill>
                  <a:schemeClr val="tx1"/>
                </a:solidFill>
                <a:latin typeface="ＭＳ 明朝" panose="02020609040205080304" pitchFamily="17" charset="-128"/>
                <a:ea typeface="ＭＳ 明朝" panose="02020609040205080304" pitchFamily="17" charset="-128"/>
              </a:rPr>
              <a:t>・</a:t>
            </a:r>
            <a:endParaRPr lang="en-US" altLang="ja-JP" sz="1000"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a:solidFill>
                  <a:srgbClr val="81600E"/>
                </a:solidFill>
                <a:latin typeface="ＭＳ 明朝" panose="02020609040205080304" pitchFamily="17" charset="-128"/>
                <a:ea typeface="ＭＳ 明朝" panose="02020609040205080304" pitchFamily="17" charset="-128"/>
              </a:rPr>
              <a:t>改善</a:t>
            </a:r>
            <a:r>
              <a:rPr lang="ja-JP" altLang="en-US" sz="1000" b="1" dirty="0" smtClean="0">
                <a:solidFill>
                  <a:srgbClr val="81600E"/>
                </a:solidFill>
                <a:latin typeface="ＭＳ 明朝" panose="02020609040205080304" pitchFamily="17" charset="-128"/>
                <a:ea typeface="ＭＳ 明朝" panose="02020609040205080304" pitchFamily="17" charset="-128"/>
              </a:rPr>
              <a:t>方法：</a:t>
            </a:r>
            <a:endParaRPr lang="en-US" altLang="ja-JP" sz="1000" b="1" dirty="0" smtClean="0">
              <a:solidFill>
                <a:srgbClr val="81600E"/>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複数同時に出現させ</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、パラメータファイルを紐づけた</a:t>
            </a:r>
            <a:endParaRPr lang="en-US" altLang="ja-JP" sz="1000" dirty="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62799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５</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制作中に起こった問題を踏まえて</a:t>
            </a:r>
            <a:endParaRPr sz="1800" dirty="0">
              <a:latin typeface="ＭＳ 明朝" panose="02020609040205080304" pitchFamily="17" charset="-128"/>
              <a:ea typeface="ＭＳ 明朝" panose="02020609040205080304" pitchFamily="17" charset="-128"/>
            </a:endParaRPr>
          </a:p>
        </p:txBody>
      </p:sp>
      <p:sp>
        <p:nvSpPr>
          <p:cNvPr id="2" name="正方形/長方形 1"/>
          <p:cNvSpPr/>
          <p:nvPr/>
        </p:nvSpPr>
        <p:spPr>
          <a:xfrm>
            <a:off x="400050" y="1507528"/>
            <a:ext cx="8235950" cy="3151632"/>
          </a:xfrm>
          <a:prstGeom prst="rect">
            <a:avLst/>
          </a:prstGeom>
        </p:spPr>
        <p:txBody>
          <a:bodyPr wrap="square">
            <a:spAutoFit/>
          </a:bodyPr>
          <a:lstStyle/>
          <a:p>
            <a:pPr marL="0" indent="0">
              <a:lnSpc>
                <a:spcPct val="120000"/>
              </a:lnSpc>
              <a:spcAft>
                <a:spcPts val="1200"/>
              </a:spcAft>
              <a:buNone/>
            </a:pPr>
            <a:r>
              <a:rPr lang="ja-JP" altLang="en-US" b="1" dirty="0" smtClean="0">
                <a:solidFill>
                  <a:schemeClr val="tx1"/>
                </a:solidFill>
                <a:latin typeface="ＭＳ 明朝" panose="02020609040205080304" pitchFamily="17" charset="-128"/>
                <a:ea typeface="ＭＳ 明朝" panose="02020609040205080304" pitchFamily="17" charset="-128"/>
              </a:rPr>
              <a:t>現在の完成したゲームで意識して制作したポイントは</a:t>
            </a:r>
            <a:endParaRPr lang="en-US" altLang="ja-JP"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・制作のプログラミングを分かりやすいように意識</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して制作をした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endParaRPr lang="en-US" altLang="ja-JP" sz="1200"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・敵の攻撃を回避し、攻防を楽しむゲームにした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endParaRPr lang="en-US" altLang="ja-JP" sz="120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・操作性が悪い問題は、プログラム</a:t>
            </a:r>
            <a:r>
              <a:rPr lang="ja-JP" altLang="en-US" sz="1200" b="1" dirty="0">
                <a:solidFill>
                  <a:schemeClr val="accent4">
                    <a:lumMod val="50000"/>
                  </a:schemeClr>
                </a:solidFill>
                <a:latin typeface="ＭＳ 明朝" panose="02020609040205080304" pitchFamily="17" charset="-128"/>
                <a:ea typeface="ＭＳ 明朝" panose="02020609040205080304" pitchFamily="17" charset="-128"/>
              </a:rPr>
              <a:t>の</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変更修正等々で解決した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endParaRPr lang="en-US" altLang="ja-JP" sz="1200" b="1" dirty="0" smtClean="0">
              <a:solidFill>
                <a:schemeClr val="tx1"/>
              </a:solidFill>
              <a:latin typeface="ＭＳ 明朝" panose="02020609040205080304" pitchFamily="17" charset="-128"/>
              <a:ea typeface="ＭＳ 明朝" panose="02020609040205080304" pitchFamily="17" charset="-128"/>
            </a:endParaRPr>
          </a:p>
          <a:p>
            <a:pPr>
              <a:spcAft>
                <a:spcPts val="1200"/>
              </a:spcAft>
            </a:pPr>
            <a:r>
              <a:rPr lang="ja-JP" altLang="en-US" sz="1050" b="1" dirty="0" smtClean="0">
                <a:solidFill>
                  <a:schemeClr val="accent4">
                    <a:lumMod val="50000"/>
                  </a:schemeClr>
                </a:solidFill>
                <a:latin typeface="ＭＳ 明朝" panose="02020609040205080304" pitchFamily="17" charset="-128"/>
                <a:ea typeface="ＭＳ 明朝" panose="02020609040205080304" pitchFamily="17" charset="-128"/>
              </a:rPr>
              <a:t>・</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パラメータファイルを使った敵のレベルをコントロールや、敵の数の増減などの難易度やゲームレベルの調整に柔軟性を持たせた。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369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６</a:t>
            </a:r>
            <a:r>
              <a:rPr lang="ja" dirty="0" smtClean="0">
                <a:latin typeface="ＭＳ 明朝" panose="02020609040205080304" pitchFamily="17" charset="-128"/>
                <a:ea typeface="ＭＳ 明朝" panose="02020609040205080304" pitchFamily="17" charset="-128"/>
              </a:rPr>
              <a:t>．</a:t>
            </a:r>
            <a:r>
              <a:rPr lang="ja" sz="3100" dirty="0" smtClean="0">
                <a:latin typeface="ＭＳ 明朝" panose="02020609040205080304" pitchFamily="17" charset="-128"/>
                <a:ea typeface="ＭＳ 明朝" panose="02020609040205080304" pitchFamily="17" charset="-128"/>
              </a:rPr>
              <a:t>制作</a:t>
            </a:r>
            <a:r>
              <a:rPr lang="ja-JP" altLang="en-US" sz="3100" dirty="0" smtClean="0">
                <a:latin typeface="ＭＳ 明朝" panose="02020609040205080304" pitchFamily="17" charset="-128"/>
                <a:ea typeface="ＭＳ 明朝" panose="02020609040205080304" pitchFamily="17" charset="-128"/>
              </a:rPr>
              <a:t>中に</a:t>
            </a:r>
            <a:r>
              <a:rPr lang="ja-JP" altLang="en-US" sz="3100" dirty="0">
                <a:latin typeface="ＭＳ 明朝" panose="02020609040205080304" pitchFamily="17" charset="-128"/>
                <a:ea typeface="ＭＳ 明朝" panose="02020609040205080304" pitchFamily="17" charset="-128"/>
              </a:rPr>
              <a:t>苦労</a:t>
            </a:r>
            <a:r>
              <a:rPr lang="ja-JP" altLang="en-US" sz="3100" dirty="0" smtClean="0">
                <a:latin typeface="ＭＳ 明朝" panose="02020609040205080304" pitchFamily="17" charset="-128"/>
                <a:ea typeface="ＭＳ 明朝" panose="02020609040205080304" pitchFamily="17" charset="-128"/>
              </a:rPr>
              <a:t>したところ</a:t>
            </a:r>
            <a:endParaRPr sz="3100" dirty="0">
              <a:latin typeface="ＭＳ 明朝" panose="02020609040205080304" pitchFamily="17" charset="-128"/>
              <a:ea typeface="ＭＳ 明朝" panose="02020609040205080304" pitchFamily="17" charset="-128"/>
            </a:endParaRPr>
          </a:p>
        </p:txBody>
      </p:sp>
      <p:sp>
        <p:nvSpPr>
          <p:cNvPr id="73" name="Google Shape;73;p16"/>
          <p:cNvSpPr txBox="1">
            <a:spLocks noGrp="1"/>
          </p:cNvSpPr>
          <p:nvPr>
            <p:ph type="body" idx="1"/>
          </p:nvPr>
        </p:nvSpPr>
        <p:spPr>
          <a:xfrm>
            <a:off x="356150" y="1438225"/>
            <a:ext cx="8520600" cy="765225"/>
          </a:xfrm>
          <a:prstGeom prst="rect">
            <a:avLst/>
          </a:prstGeom>
        </p:spPr>
        <p:txBody>
          <a:bodyPr spcFirstLastPara="1" wrap="square" lIns="91425" tIns="91425" rIns="91425" bIns="91425" anchor="t" anchorCtr="0">
            <a:normAutofit fontScale="25000" lnSpcReduction="20000"/>
          </a:bodyPr>
          <a:lstStyle/>
          <a:p>
            <a:pPr marL="0" indent="0">
              <a:lnSpc>
                <a:spcPct val="120000"/>
              </a:lnSpc>
              <a:spcAft>
                <a:spcPts val="1200"/>
              </a:spcAft>
              <a:buNone/>
            </a:pPr>
            <a:r>
              <a:rPr lang="ja-JP" altLang="en-US" sz="4800" b="1" dirty="0">
                <a:latin typeface="ＭＳ 明朝" panose="02020609040205080304" pitchFamily="17" charset="-128"/>
                <a:ea typeface="ＭＳ 明朝" panose="02020609040205080304" pitchFamily="17" charset="-128"/>
              </a:rPr>
              <a:t>製作時の苦労 </a:t>
            </a:r>
            <a:r>
              <a:rPr lang="en-US" altLang="ja-JP" sz="4800" b="1" dirty="0">
                <a:latin typeface="ＭＳ 明朝" panose="02020609040205080304" pitchFamily="17" charset="-128"/>
                <a:ea typeface="ＭＳ 明朝" panose="02020609040205080304" pitchFamily="17" charset="-128"/>
              </a:rPr>
              <a:t>:</a:t>
            </a:r>
            <a:r>
              <a:rPr lang="ja-JP" altLang="en-US" sz="4800" b="1" dirty="0">
                <a:latin typeface="ＭＳ 明朝" panose="02020609040205080304" pitchFamily="17" charset="-128"/>
                <a:ea typeface="ＭＳ 明朝" panose="02020609040205080304" pitchFamily="17" charset="-128"/>
              </a:rPr>
              <a:t> </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①敵クラスを基底クラスに</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して敵のパラメータファイルから</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取得</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し複数</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出現できるようにする。</a:t>
            </a:r>
            <a:endParaRPr lang="en-US" altLang="ja-JP" sz="480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en-US" altLang="ja-JP" sz="4800" b="1" dirty="0">
                <a:latin typeface="ＭＳ 明朝" panose="02020609040205080304" pitchFamily="17" charset="-128"/>
                <a:ea typeface="ＭＳ 明朝" panose="02020609040205080304" pitchFamily="17" charset="-128"/>
              </a:rPr>
              <a:t>	 </a:t>
            </a:r>
            <a:r>
              <a:rPr lang="ja-JP" altLang="en-US" sz="4800" b="1" dirty="0">
                <a:latin typeface="ＭＳ 明朝" panose="02020609040205080304" pitchFamily="17" charset="-128"/>
                <a:ea typeface="ＭＳ 明朝" panose="02020609040205080304" pitchFamily="17" charset="-128"/>
              </a:rPr>
              <a:t>     </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②プレイヤ、敵等々に設定する</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データベースを</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読み取るクラスを作る</a:t>
            </a:r>
            <a:r>
              <a:rPr lang="ja-JP" altLang="en-US" sz="4800" dirty="0" smtClean="0">
                <a:solidFill>
                  <a:schemeClr val="accent4">
                    <a:lumMod val="50000"/>
                  </a:schemeClr>
                </a:solidFill>
                <a:latin typeface="ＭＳ 明朝" panose="02020609040205080304" pitchFamily="17" charset="-128"/>
                <a:ea typeface="ＭＳ 明朝" panose="02020609040205080304" pitchFamily="17" charset="-128"/>
              </a:rPr>
              <a:t>　</a:t>
            </a:r>
            <a:endParaRPr lang="en-US" altLang="ja-JP" sz="4800" dirty="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endParaRPr lang="en-US" dirty="0"/>
          </a:p>
        </p:txBody>
      </p:sp>
      <p:pic>
        <p:nvPicPr>
          <p:cNvPr id="102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3378200"/>
            <a:ext cx="1479549" cy="14795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640261" y="3114984"/>
            <a:ext cx="1466850" cy="307777"/>
          </a:xfrm>
          <a:prstGeom prst="rect">
            <a:avLst/>
          </a:prstGeom>
          <a:noFill/>
        </p:spPr>
        <p:txBody>
          <a:bodyPr wrap="square" rtlCol="0">
            <a:spAutoFit/>
          </a:bodyPr>
          <a:lstStyle/>
          <a:p>
            <a:r>
              <a:rPr kumimoji="1" lang="ja-JP" altLang="en-US" dirty="0" smtClean="0"/>
              <a:t>一般ピカチュウ</a:t>
            </a:r>
            <a:endParaRPr kumimoji="1" lang="ja-JP" altLang="en-US" dirty="0"/>
          </a:p>
        </p:txBody>
      </p:sp>
      <p:pic>
        <p:nvPicPr>
          <p:cNvPr id="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962" y="3421526"/>
            <a:ext cx="1479549" cy="147955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7258050" y="3098800"/>
            <a:ext cx="1447800" cy="307777"/>
          </a:xfrm>
          <a:prstGeom prst="rect">
            <a:avLst/>
          </a:prstGeom>
          <a:noFill/>
        </p:spPr>
        <p:txBody>
          <a:bodyPr wrap="square" rtlCol="0">
            <a:spAutoFit/>
          </a:bodyPr>
          <a:lstStyle/>
          <a:p>
            <a:r>
              <a:rPr kumimoji="1" lang="ja-JP" altLang="en-US" dirty="0" smtClean="0"/>
              <a:t>天才ピカチュウ</a:t>
            </a:r>
            <a:endParaRPr kumimoji="1" lang="ja-JP" altLang="en-US" dirty="0"/>
          </a:p>
        </p:txBody>
      </p:sp>
      <p:sp>
        <p:nvSpPr>
          <p:cNvPr id="3" name="テキスト ボックス 2"/>
          <p:cNvSpPr txBox="1"/>
          <p:nvPr/>
        </p:nvSpPr>
        <p:spPr>
          <a:xfrm>
            <a:off x="273049" y="3695700"/>
            <a:ext cx="5884989" cy="1138773"/>
          </a:xfrm>
          <a:prstGeom prst="rect">
            <a:avLst/>
          </a:prstGeom>
          <a:noFill/>
        </p:spPr>
        <p:txBody>
          <a:bodyPr wrap="square" rtlCol="0">
            <a:spAutoFit/>
          </a:bodyPr>
          <a:lstStyle/>
          <a:p>
            <a:r>
              <a:rPr kumimoji="1" lang="ja-JP" altLang="en-US" sz="1200" b="1" kern="1200" dirty="0">
                <a:solidFill>
                  <a:schemeClr val="tx1"/>
                </a:solidFill>
                <a:latin typeface="ＭＳ 明朝" panose="02020609040205080304" pitchFamily="17" charset="-128"/>
                <a:ea typeface="ＭＳ 明朝" panose="02020609040205080304" pitchFamily="17" charset="-128"/>
                <a:cs typeface="+mn-cs"/>
              </a:rPr>
              <a:t>ざっくり説明すると</a:t>
            </a:r>
            <a:endParaRPr kumimoji="1" lang="en-US" altLang="ja-JP" sz="1200" b="1" kern="1200" dirty="0">
              <a:solidFill>
                <a:schemeClr val="tx1"/>
              </a:solidFill>
              <a:latin typeface="ＭＳ 明朝" panose="02020609040205080304" pitchFamily="17" charset="-128"/>
              <a:ea typeface="ＭＳ 明朝" panose="02020609040205080304" pitchFamily="17" charset="-128"/>
              <a:cs typeface="+mn-cs"/>
            </a:endParaRPr>
          </a:p>
          <a:p>
            <a:endParaRPr kumimoji="1" lang="en-US" altLang="ja-JP" dirty="0" smtClean="0"/>
          </a:p>
          <a:p>
            <a:r>
              <a:rPr kumimoji="1" lang="ja-JP" altLang="en-US" b="1" dirty="0" smtClean="0">
                <a:solidFill>
                  <a:schemeClr val="tx1">
                    <a:lumMod val="75000"/>
                    <a:lumOff val="25000"/>
                  </a:schemeClr>
                </a:solidFill>
              </a:rPr>
              <a:t>・ピカチュウの基本的なこと</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姿、行動など</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が基底クラス</a:t>
            </a:r>
            <a:endParaRPr kumimoji="1" lang="en-US" altLang="ja-JP" b="1" dirty="0" smtClean="0">
              <a:solidFill>
                <a:schemeClr val="tx1">
                  <a:lumMod val="75000"/>
                  <a:lumOff val="25000"/>
                </a:schemeClr>
              </a:solidFill>
            </a:endParaRPr>
          </a:p>
          <a:p>
            <a:endParaRPr kumimoji="1" lang="en-US" altLang="ja-JP" dirty="0" smtClean="0"/>
          </a:p>
          <a:p>
            <a:r>
              <a:rPr kumimoji="1" lang="ja-JP" altLang="en-US" b="1" dirty="0" smtClean="0">
                <a:solidFill>
                  <a:schemeClr val="tx1">
                    <a:lumMod val="75000"/>
                    <a:lumOff val="25000"/>
                  </a:schemeClr>
                </a:solidFill>
              </a:rPr>
              <a:t>・ピカチュウの特徴の違い</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強さなど</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保存するのがパラメータファイル</a:t>
            </a:r>
            <a:endParaRPr kumimoji="1" lang="en-US" altLang="ja-JP" b="1" dirty="0">
              <a:solidFill>
                <a:schemeClr val="tx1">
                  <a:lumMod val="75000"/>
                  <a:lumOff val="25000"/>
                </a:schemeClr>
              </a:solidFill>
            </a:endParaRPr>
          </a:p>
        </p:txBody>
      </p:sp>
    </p:spTree>
    <p:extLst>
      <p:ext uri="{BB962C8B-B14F-4D97-AF65-F5344CB8AC3E}">
        <p14:creationId xmlns:p14="http://schemas.microsoft.com/office/powerpoint/2010/main" val="4080581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092" y="1187361"/>
            <a:ext cx="6381703" cy="3591997"/>
          </a:xfrm>
          <a:prstGeom prst="rect">
            <a:avLst/>
          </a:prstGeom>
        </p:spPr>
      </p:pic>
      <p:sp>
        <p:nvSpPr>
          <p:cNvPr id="5"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７</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実際のパラメータファイル </a:t>
            </a:r>
            <a:r>
              <a:rPr lang="en-US" altLang="ja-JP" sz="3100"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データテーブル</a:t>
            </a:r>
            <a:r>
              <a:rPr lang="en-US" altLang="ja-JP" sz="3100" dirty="0" smtClean="0">
                <a:latin typeface="ＭＳ 明朝" panose="02020609040205080304" pitchFamily="17" charset="-128"/>
                <a:ea typeface="ＭＳ 明朝" panose="02020609040205080304" pitchFamily="17" charset="-128"/>
              </a:rPr>
              <a:t>)</a:t>
            </a:r>
            <a:endParaRPr sz="18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98280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８</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制作中に意識して気を付けたところ</a:t>
            </a:r>
            <a:endParaRPr sz="2000" dirty="0">
              <a:latin typeface="ＭＳ 明朝" panose="02020609040205080304" pitchFamily="17" charset="-128"/>
              <a:ea typeface="ＭＳ 明朝" panose="02020609040205080304" pitchFamily="17" charset="-128"/>
            </a:endParaRPr>
          </a:p>
        </p:txBody>
      </p:sp>
      <p:sp>
        <p:nvSpPr>
          <p:cNvPr id="73" name="Google Shape;73;p16"/>
          <p:cNvSpPr txBox="1">
            <a:spLocks noGrp="1"/>
          </p:cNvSpPr>
          <p:nvPr>
            <p:ph type="body" idx="1"/>
          </p:nvPr>
        </p:nvSpPr>
        <p:spPr>
          <a:xfrm>
            <a:off x="368850" y="1419175"/>
            <a:ext cx="8520600" cy="116527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JP" altLang="en-US" sz="1200" b="1" dirty="0" smtClean="0">
                <a:latin typeface="ＭＳ 明朝" panose="02020609040205080304" pitchFamily="17" charset="-128"/>
                <a:ea typeface="ＭＳ 明朝" panose="02020609040205080304" pitchFamily="17" charset="-128"/>
              </a:rPr>
              <a:t>意識して気を付けたところ</a:t>
            </a:r>
            <a:r>
              <a:rPr lang="ja-JP" altLang="en-US" sz="1200" dirty="0" smtClean="0">
                <a:latin typeface="ＭＳ 明朝" panose="02020609040205080304" pitchFamily="17" charset="-128"/>
                <a:ea typeface="ＭＳ 明朝" panose="02020609040205080304" pitchFamily="17" charset="-128"/>
              </a:rPr>
              <a:t> </a:t>
            </a:r>
            <a:r>
              <a:rPr lang="en-US" altLang="ja-JP" sz="1200" dirty="0" smtClean="0">
                <a:latin typeface="ＭＳ 明朝" panose="02020609040205080304" pitchFamily="17" charset="-128"/>
                <a:ea typeface="ＭＳ 明朝" panose="02020609040205080304" pitchFamily="17" charset="-128"/>
              </a:rPr>
              <a:t>: </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①ソースが何をしているかの説明するテキストを書く</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r>
              <a:rPr lang="en-US" altLang="ja-JP" sz="1200" dirty="0" smtClean="0">
                <a:latin typeface="ＭＳ 明朝" panose="02020609040205080304" pitchFamily="17" charset="-128"/>
                <a:ea typeface="ＭＳ 明朝" panose="02020609040205080304" pitchFamily="17" charset="-128"/>
              </a:rPr>
              <a:t>                </a:t>
            </a:r>
            <a:r>
              <a:rPr lang="en-US" altLang="ja-JP" sz="1200" dirty="0">
                <a:latin typeface="ＭＳ 明朝" panose="02020609040205080304" pitchFamily="17" charset="-128"/>
                <a:ea typeface="ＭＳ 明朝" panose="02020609040205080304" pitchFamily="17" charset="-128"/>
              </a:rPr>
              <a:t>	</a:t>
            </a:r>
            <a:r>
              <a:rPr lang="ja-JP" altLang="en-US" sz="1200" dirty="0">
                <a:latin typeface="ＭＳ 明朝" panose="02020609040205080304" pitchFamily="17" charset="-128"/>
                <a:ea typeface="ＭＳ 明朝" panose="02020609040205080304" pitchFamily="17" charset="-128"/>
              </a:rPr>
              <a:t> </a:t>
            </a:r>
            <a:r>
              <a:rPr lang="en-US" altLang="ja-JP" sz="1200" dirty="0" smtClean="0">
                <a:latin typeface="ＭＳ 明朝" panose="02020609040205080304" pitchFamily="17" charset="-128"/>
                <a:ea typeface="ＭＳ 明朝" panose="02020609040205080304" pitchFamily="17" charset="-128"/>
              </a:rPr>
              <a:t>	</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②数値をソースに直接設定しない</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r>
              <a:rPr lang="en-US" altLang="ja-JP" sz="1200" b="1" dirty="0">
                <a:solidFill>
                  <a:schemeClr val="accent4">
                    <a:lumMod val="50000"/>
                  </a:schemeClr>
                </a:solidFill>
                <a:latin typeface="ＭＳ 明朝" panose="02020609040205080304" pitchFamily="17" charset="-128"/>
                <a:ea typeface="ＭＳ 明朝" panose="02020609040205080304" pitchFamily="17" charset="-128"/>
              </a:rPr>
              <a:t>	</a:t>
            </a:r>
            <a:r>
              <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rPr>
              <a:t>		</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③関数名を分かりやすくする</a:t>
            </a:r>
          </a:p>
        </p:txBody>
      </p:sp>
      <p:sp>
        <p:nvSpPr>
          <p:cNvPr id="6" name="テキスト ボックス 5"/>
          <p:cNvSpPr txBox="1"/>
          <p:nvPr/>
        </p:nvSpPr>
        <p:spPr>
          <a:xfrm>
            <a:off x="356836" y="2525558"/>
            <a:ext cx="8540750" cy="2292935"/>
          </a:xfrm>
          <a:prstGeom prst="rect">
            <a:avLst/>
          </a:prstGeom>
          <a:noFill/>
        </p:spPr>
        <p:txBody>
          <a:bodyPr wrap="square" rtlCol="0">
            <a:spAutoFit/>
          </a:bodyPr>
          <a:lstStyle/>
          <a:p>
            <a:r>
              <a:rPr kumimoji="1" lang="ja-JP" altLang="en-US" sz="1100" b="1" dirty="0" smtClean="0">
                <a:latin typeface="ＭＳ 明朝" panose="02020609040205080304" pitchFamily="17" charset="-128"/>
                <a:ea typeface="ＭＳ 明朝" panose="02020609040205080304" pitchFamily="17" charset="-128"/>
              </a:rPr>
              <a:t>なぜそう考えて制作していたか説明すると</a:t>
            </a:r>
            <a:endParaRPr kumimoji="1" lang="en-US" altLang="ja-JP" sz="1100" b="1" dirty="0" smtClean="0">
              <a:latin typeface="ＭＳ 明朝" panose="02020609040205080304" pitchFamily="17" charset="-128"/>
              <a:ea typeface="ＭＳ 明朝" panose="02020609040205080304" pitchFamily="17" charset="-128"/>
            </a:endParaRPr>
          </a:p>
          <a:p>
            <a:endParaRPr kumimoji="1" lang="en-US" altLang="ja-JP" sz="1100" dirty="0" smtClean="0"/>
          </a:p>
          <a:p>
            <a:r>
              <a:rPr kumimoji="1" lang="ja-JP" altLang="en-US" sz="1100" b="1" dirty="0" smtClean="0">
                <a:solidFill>
                  <a:schemeClr val="accent4">
                    <a:lumMod val="50000"/>
                  </a:schemeClr>
                </a:solidFill>
              </a:rPr>
              <a:t>・①ソースで何をしているのかを説明するテキストを書かない場合起こる問題点</a:t>
            </a:r>
            <a:endParaRPr kumimoji="1" lang="en-US" altLang="ja-JP" sz="1100" b="1" dirty="0" smtClean="0">
              <a:solidFill>
                <a:schemeClr val="accent4">
                  <a:lumMod val="50000"/>
                </a:schemeClr>
              </a:solidFill>
            </a:endParaRPr>
          </a:p>
          <a:p>
            <a:endParaRPr kumimoji="1" lang="en-US" altLang="ja-JP" sz="1100" dirty="0" smtClean="0"/>
          </a:p>
          <a:p>
            <a:r>
              <a:rPr kumimoji="1" lang="ja-JP" altLang="en-US" sz="1100" dirty="0"/>
              <a:t>　</a:t>
            </a:r>
            <a:r>
              <a:rPr kumimoji="1" lang="ja-JP" altLang="en-US" sz="1100" dirty="0" smtClean="0">
                <a:solidFill>
                  <a:schemeClr val="tx1">
                    <a:lumMod val="75000"/>
                    <a:lumOff val="25000"/>
                  </a:schemeClr>
                </a:solidFill>
              </a:rPr>
              <a:t>問題点</a:t>
            </a:r>
            <a:r>
              <a:rPr kumimoji="1" lang="en-US" altLang="ja-JP" sz="1100" dirty="0" smtClean="0">
                <a:solidFill>
                  <a:schemeClr val="tx1">
                    <a:lumMod val="75000"/>
                    <a:lumOff val="25000"/>
                  </a:schemeClr>
                </a:solidFill>
              </a:rPr>
              <a:t>:</a:t>
            </a:r>
            <a:r>
              <a:rPr kumimoji="1" lang="ja-JP" altLang="en-US" sz="1100" dirty="0" smtClean="0">
                <a:solidFill>
                  <a:schemeClr val="tx1">
                    <a:lumMod val="75000"/>
                    <a:lumOff val="25000"/>
                  </a:schemeClr>
                </a:solidFill>
              </a:rPr>
              <a:t>　プログラマが見ても理解するのに時間が掛かるものになる。プログラマ以外は、もっと時間が掛かる。</a:t>
            </a:r>
            <a:endParaRPr kumimoji="1" lang="en-US" altLang="ja-JP" sz="1100" dirty="0" smtClean="0">
              <a:solidFill>
                <a:schemeClr val="tx1">
                  <a:lumMod val="75000"/>
                  <a:lumOff val="25000"/>
                </a:schemeClr>
              </a:solidFill>
            </a:endParaRPr>
          </a:p>
          <a:p>
            <a:endParaRPr kumimoji="1" lang="en-US" altLang="ja-JP" sz="1100" dirty="0" smtClean="0"/>
          </a:p>
          <a:p>
            <a:r>
              <a:rPr kumimoji="1" lang="ja-JP" altLang="en-US" sz="1100" b="1" dirty="0" smtClean="0">
                <a:solidFill>
                  <a:schemeClr val="accent4">
                    <a:lumMod val="50000"/>
                  </a:schemeClr>
                </a:solidFill>
              </a:rPr>
              <a:t>・②数値</a:t>
            </a:r>
            <a:r>
              <a:rPr kumimoji="1" lang="ja-JP" altLang="en-US" sz="1100" b="1" dirty="0">
                <a:solidFill>
                  <a:schemeClr val="accent4">
                    <a:lumMod val="50000"/>
                  </a:schemeClr>
                </a:solidFill>
              </a:rPr>
              <a:t>を</a:t>
            </a:r>
            <a:r>
              <a:rPr kumimoji="1" lang="ja-JP" altLang="en-US" sz="1100" b="1" dirty="0">
                <a:solidFill>
                  <a:schemeClr val="accent4">
                    <a:lumMod val="50000"/>
                  </a:schemeClr>
                </a:solidFill>
                <a:latin typeface="Arial" panose="020B0604020202020204" pitchFamily="34" charset="0"/>
                <a:cs typeface="Arial" panose="020B0604020202020204" pitchFamily="34" charset="0"/>
              </a:rPr>
              <a:t>ソース</a:t>
            </a:r>
            <a:r>
              <a:rPr kumimoji="1" lang="ja-JP" altLang="en-US" sz="1100" b="1" dirty="0">
                <a:solidFill>
                  <a:schemeClr val="accent4">
                    <a:lumMod val="50000"/>
                  </a:schemeClr>
                </a:solidFill>
              </a:rPr>
              <a:t>に直接</a:t>
            </a:r>
            <a:r>
              <a:rPr kumimoji="1" lang="ja-JP" altLang="en-US" sz="1100" b="1" dirty="0" smtClean="0">
                <a:solidFill>
                  <a:schemeClr val="accent4">
                    <a:lumMod val="50000"/>
                  </a:schemeClr>
                </a:solidFill>
              </a:rPr>
              <a:t>設定</a:t>
            </a:r>
            <a:r>
              <a:rPr kumimoji="1" lang="ja-JP" altLang="en-US" sz="1100" b="1" dirty="0">
                <a:solidFill>
                  <a:schemeClr val="accent4">
                    <a:lumMod val="50000"/>
                  </a:schemeClr>
                </a:solidFill>
              </a:rPr>
              <a:t>すること</a:t>
            </a:r>
            <a:r>
              <a:rPr kumimoji="1" lang="ja-JP" altLang="en-US" sz="1100" b="1" dirty="0" smtClean="0">
                <a:solidFill>
                  <a:schemeClr val="accent4">
                    <a:lumMod val="50000"/>
                  </a:schemeClr>
                </a:solidFill>
              </a:rPr>
              <a:t>で起こる問題点</a:t>
            </a:r>
            <a:endParaRPr kumimoji="1" lang="en-US" altLang="ja-JP" sz="1100" b="1" dirty="0" smtClean="0">
              <a:solidFill>
                <a:schemeClr val="accent4">
                  <a:lumMod val="50000"/>
                </a:schemeClr>
              </a:solidFill>
            </a:endParaRPr>
          </a:p>
          <a:p>
            <a:endParaRPr kumimoji="1" lang="en-US" altLang="ja-JP" sz="1100" dirty="0" smtClean="0"/>
          </a:p>
          <a:p>
            <a:r>
              <a:rPr lang="ja-JP" altLang="en-US" sz="1100" dirty="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問題点</a:t>
            </a:r>
            <a:r>
              <a:rPr lang="en-US" altLang="ja-JP" sz="1100" dirty="0" smtClean="0">
                <a:solidFill>
                  <a:schemeClr val="tx1">
                    <a:lumMod val="75000"/>
                    <a:lumOff val="25000"/>
                  </a:schemeClr>
                </a:solidFill>
                <a:latin typeface="Arial" panose="020B0604020202020204" pitchFamily="34" charset="0"/>
                <a:cs typeface="Arial" panose="020B0604020202020204" pitchFamily="34" charset="0"/>
              </a:rPr>
              <a:t>:</a:t>
            </a:r>
            <a:r>
              <a:rPr lang="ja-JP" altLang="en-US" sz="1100" dirty="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重大なエラーや見落としにつながる、</a:t>
            </a:r>
            <a:r>
              <a:rPr lang="ja-JP" altLang="en-US" sz="1100" dirty="0">
                <a:solidFill>
                  <a:schemeClr val="tx1">
                    <a:lumMod val="75000"/>
                    <a:lumOff val="25000"/>
                  </a:schemeClr>
                </a:solidFill>
                <a:latin typeface="Arial" panose="020B0604020202020204" pitchFamily="34" charset="0"/>
                <a:cs typeface="Arial" panose="020B0604020202020204" pitchFamily="34" charset="0"/>
              </a:rPr>
              <a:t>メンテナンス性が悪いプログラムに</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なる。</a:t>
            </a:r>
            <a:endParaRPr lang="en-US" altLang="ja-JP" sz="1100" dirty="0" smtClean="0">
              <a:solidFill>
                <a:schemeClr val="tx1">
                  <a:lumMod val="75000"/>
                  <a:lumOff val="25000"/>
                </a:schemeClr>
              </a:solidFill>
              <a:latin typeface="Arial" panose="020B0604020202020204" pitchFamily="34" charset="0"/>
              <a:cs typeface="Arial" panose="020B0604020202020204" pitchFamily="34" charset="0"/>
            </a:endParaRPr>
          </a:p>
          <a:p>
            <a:endParaRPr lang="en-US" altLang="ja-JP" sz="1100" dirty="0">
              <a:solidFill>
                <a:schemeClr val="tx1">
                  <a:lumMod val="75000"/>
                  <a:lumOff val="25000"/>
                </a:schemeClr>
              </a:solidFill>
              <a:latin typeface="Arial" panose="020B0604020202020204" pitchFamily="34" charset="0"/>
              <a:cs typeface="Arial" panose="020B0604020202020204" pitchFamily="34" charset="0"/>
            </a:endParaRPr>
          </a:p>
          <a:p>
            <a:r>
              <a:rPr kumimoji="1" lang="ja-JP" altLang="en-US" sz="1100" b="1" dirty="0" smtClean="0">
                <a:solidFill>
                  <a:schemeClr val="accent4">
                    <a:lumMod val="50000"/>
                  </a:schemeClr>
                </a:solidFill>
              </a:rPr>
              <a:t>・③関数名を分かりやすくしない場合に起こる</a:t>
            </a:r>
            <a:r>
              <a:rPr kumimoji="1" lang="ja-JP" altLang="en-US" sz="1100" b="1" dirty="0">
                <a:solidFill>
                  <a:schemeClr val="accent4">
                    <a:lumMod val="50000"/>
                  </a:schemeClr>
                </a:solidFill>
              </a:rPr>
              <a:t>問題点</a:t>
            </a:r>
            <a:endParaRPr kumimoji="1" lang="en-US" altLang="ja-JP" sz="1100" b="1" dirty="0">
              <a:solidFill>
                <a:schemeClr val="accent4">
                  <a:lumMod val="50000"/>
                </a:schemeClr>
              </a:solidFill>
            </a:endParaRPr>
          </a:p>
          <a:p>
            <a:endParaRPr lang="en-US" altLang="ja-JP" sz="1100" dirty="0">
              <a:solidFill>
                <a:schemeClr val="tx1">
                  <a:lumMod val="75000"/>
                  <a:lumOff val="25000"/>
                </a:schemeClr>
              </a:solidFill>
              <a:latin typeface="Arial" panose="020B0604020202020204" pitchFamily="34" charset="0"/>
              <a:cs typeface="Arial" panose="020B0604020202020204" pitchFamily="34" charset="0"/>
            </a:endParaRPr>
          </a:p>
          <a:p>
            <a:r>
              <a:rPr lang="ja-JP" altLang="en-US" sz="1100" dirty="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問題点</a:t>
            </a:r>
            <a:r>
              <a:rPr lang="en-US" altLang="ja-JP" sz="1100" dirty="0" smtClean="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プログラムの動きが分からない。理解するのにわからない関数名のプログラムを読まなければいけなくなる。</a:t>
            </a:r>
            <a:endParaRPr lang="en-US" altLang="ja-JP" sz="1100" dirty="0" smtClean="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93138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シャボン">
  <a:themeElements>
    <a:clrScheme name="シャボン">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シャボン">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シャボン</Template>
  <TotalTime>442</TotalTime>
  <Words>465</Words>
  <Application>Microsoft Office PowerPoint</Application>
  <PresentationFormat>画面に合わせる (16:9)</PresentationFormat>
  <Paragraphs>106</Paragraphs>
  <Slides>12</Slides>
  <Notes>10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ＭＳ ゴシック</vt:lpstr>
      <vt:lpstr>ＭＳ 明朝</vt:lpstr>
      <vt:lpstr>Arial</vt:lpstr>
      <vt:lpstr>Garamond</vt:lpstr>
      <vt:lpstr>Segoe UI Emoji</vt:lpstr>
      <vt:lpstr>シャボン</vt:lpstr>
      <vt:lpstr>Ravine Bottom</vt:lpstr>
      <vt:lpstr>１．ゲーム概要</vt:lpstr>
      <vt:lpstr>２．プレイ動画 </vt:lpstr>
      <vt:lpstr>３．コンセプト </vt:lpstr>
      <vt:lpstr>４．制作中に起こった問題</vt:lpstr>
      <vt:lpstr>５．制作中に起こった問題を踏まえて</vt:lpstr>
      <vt:lpstr>６．制作中に苦労したところ</vt:lpstr>
      <vt:lpstr>７．実際のパラメータファイル (データテーブル)</vt:lpstr>
      <vt:lpstr>８．制作中に意識して気を付けたところ</vt:lpstr>
      <vt:lpstr>９．実際のソースファイル(回避処理の途中まで)</vt:lpstr>
      <vt:lpstr>10．まとめ </vt:lpstr>
      <vt:lpstr>11．参考にした情報　ライブラリ等々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ゲームタイトル名</dc:title>
  <dc:creator>mokek</dc:creator>
  <cp:lastModifiedBy>mokeke19.f@gmail.com</cp:lastModifiedBy>
  <cp:revision>51</cp:revision>
  <dcterms:modified xsi:type="dcterms:W3CDTF">2023-07-18T06:27:46Z</dcterms:modified>
</cp:coreProperties>
</file>